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70" r:id="rId13"/>
    <p:sldId id="298" r:id="rId14"/>
    <p:sldId id="273" r:id="rId15"/>
    <p:sldId id="274" r:id="rId16"/>
    <p:sldId id="275" r:id="rId17"/>
    <p:sldId id="276" r:id="rId18"/>
    <p:sldId id="277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95" autoAdjust="0"/>
  </p:normalViewPr>
  <p:slideViewPr>
    <p:cSldViewPr>
      <p:cViewPr>
        <p:scale>
          <a:sx n="70" d="100"/>
          <a:sy n="70" d="100"/>
        </p:scale>
        <p:origin x="-348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80011-7FD5-4023-88E6-2A92E123E9E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41229-93DD-4073-AB08-39D730995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76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1229-93DD-4073-AB08-39D7309950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21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1229-93DD-4073-AB08-39D7309950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52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1229-93DD-4073-AB08-39D73099507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50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1229-93DD-4073-AB08-39D73099507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33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1229-93DD-4073-AB08-39D730995074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0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38125A-885C-4B31-B7EE-6376681FEDA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3F3D7B-9FA7-43C2-B732-E8F8AAB8B5A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19200" y="1828800"/>
            <a:ext cx="7175351" cy="1793167"/>
          </a:xfrm>
        </p:spPr>
        <p:txBody>
          <a:bodyPr>
            <a:normAutofit fontScale="90000"/>
          </a:bodyPr>
          <a:lstStyle/>
          <a:p>
            <a:pPr marL="182880" algn="ctr"/>
            <a:r>
              <a:rPr lang="zh-TW" altLang="en-US" sz="4800" dirty="0"/>
              <a:t>聯堂培靈會（第一堂</a:t>
            </a:r>
            <a:r>
              <a:rPr lang="zh-TW" altLang="en-US" sz="4800" dirty="0" smtClean="0"/>
              <a:t>）</a:t>
            </a:r>
            <a:r>
              <a:rPr lang="zh-TW" altLang="en-US" sz="4800" dirty="0"/>
              <a:t/>
            </a:r>
            <a:br>
              <a:rPr lang="zh-TW" altLang="en-US" sz="4800" dirty="0"/>
            </a:br>
            <a:r>
              <a:rPr lang="zh-TW" altLang="en-US" sz="4800" dirty="0" smtClean="0"/>
              <a:t>末世</a:t>
            </a:r>
            <a:r>
              <a:rPr lang="zh-TW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</a:t>
            </a:r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挑戰</a:t>
            </a:r>
            <a:r>
              <a:rPr lang="en-US" altLang="zh-TW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sz="4000" dirty="0"/>
              <a:t>2019</a:t>
            </a:r>
            <a:r>
              <a:rPr lang="zh-TW" altLang="en-US" sz="4000" dirty="0"/>
              <a:t>年</a:t>
            </a:r>
            <a:r>
              <a:rPr lang="en-US" altLang="zh-TW" sz="4000" dirty="0"/>
              <a:t>3</a:t>
            </a:r>
            <a:r>
              <a:rPr lang="zh-TW" altLang="en-US" sz="4000" dirty="0"/>
              <a:t>月</a:t>
            </a:r>
            <a:r>
              <a:rPr lang="en-US" altLang="zh-TW" sz="4000" dirty="0"/>
              <a:t>14</a:t>
            </a:r>
            <a:r>
              <a:rPr lang="zh-TW" altLang="en-US" sz="4000" dirty="0" smtClean="0"/>
              <a:t>日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784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990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zh-TW" altLang="en-US" sz="4000" dirty="0">
                <a:latin typeface="+mn-ea"/>
              </a:rPr>
              <a:t>「你該知道，末世必有危險的日子來到。」</a:t>
            </a:r>
            <a:endParaRPr lang="en-US" sz="4000" dirty="0">
              <a:latin typeface="+mn-ea"/>
            </a:endParaRPr>
          </a:p>
          <a:p>
            <a:r>
              <a:rPr lang="zh-TW" altLang="en-US" sz="4000" dirty="0">
                <a:latin typeface="+mn-ea"/>
              </a:rPr>
              <a:t>危險：「</a:t>
            </a:r>
            <a:r>
              <a:rPr lang="zh-TW" altLang="en-US" sz="4000" dirty="0" smtClean="0">
                <a:latin typeface="+mn-ea"/>
              </a:rPr>
              <a:t>艱難」、「</a:t>
            </a:r>
            <a:r>
              <a:rPr lang="zh-TW" altLang="en-US" sz="4000" dirty="0">
                <a:latin typeface="+mn-ea"/>
              </a:rPr>
              <a:t>可怕</a:t>
            </a:r>
            <a:r>
              <a:rPr lang="zh-TW" altLang="en-US" sz="4000" dirty="0" smtClean="0">
                <a:latin typeface="+mn-ea"/>
              </a:rPr>
              <a:t>」、             「凶猛」的意思</a:t>
            </a:r>
            <a:endParaRPr lang="en-US" altLang="zh-TW" sz="4000" dirty="0" smtClean="0">
              <a:latin typeface="+mn-ea"/>
            </a:endParaRPr>
          </a:p>
          <a:p>
            <a:pPr marL="82296" indent="0">
              <a:buNone/>
            </a:pPr>
            <a:endParaRPr lang="en-US" sz="4000" dirty="0" smtClean="0">
              <a:latin typeface="+mn-ea"/>
            </a:endParaRPr>
          </a:p>
          <a:p>
            <a:endParaRPr lang="en-US" altLang="zh-TW" sz="4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4000" dirty="0">
                <a:latin typeface="+mn-ea"/>
              </a:rPr>
              <a:t> </a:t>
            </a:r>
            <a:r>
              <a:rPr lang="en-US" altLang="zh-TW" sz="4000" dirty="0" smtClean="0">
                <a:latin typeface="+mn-ea"/>
              </a:rPr>
              <a:t>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0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457200"/>
            <a:ext cx="81534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凡在</a:t>
            </a:r>
            <a:r>
              <a:rPr lang="zh-TW" altLang="en-US" sz="3600" dirty="0" smtClean="0">
                <a:latin typeface="+mn-ea"/>
              </a:rPr>
              <a:t>亞細亞的人都離棄我，這是你知道的，其中有腓吉路</a:t>
            </a:r>
            <a:r>
              <a:rPr lang="zh-CN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</a:t>
            </a:r>
            <a:r>
              <a:rPr lang="zh-TW" altLang="en-US" sz="3600" dirty="0" smtClean="0">
                <a:latin typeface="+mn-ea"/>
              </a:rPr>
              <a:t>黑摩其尼</a:t>
            </a:r>
            <a:r>
              <a:rPr lang="en-US" sz="3600" dirty="0" smtClean="0">
                <a:latin typeface="+mn-ea"/>
              </a:rPr>
              <a:t>。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提後</a:t>
            </a:r>
            <a:r>
              <a:rPr lang="zh-TW" altLang="en-US" sz="3600" dirty="0" smtClean="0"/>
              <a:t>一</a:t>
            </a:r>
            <a:r>
              <a:rPr lang="en-US" altLang="zh-TW" sz="3600" dirty="0" smtClean="0"/>
              <a:t>15)</a:t>
            </a:r>
            <a:endParaRPr lang="en-US" sz="3600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+mn-ea"/>
              </a:rPr>
              <a:t>你</a:t>
            </a:r>
            <a:r>
              <a:rPr lang="zh-TW" altLang="en-US" sz="3600" dirty="0">
                <a:latin typeface="+mn-ea"/>
              </a:rPr>
              <a:t>要趕緊地到我這裏來</a:t>
            </a:r>
            <a:r>
              <a:rPr lang="zh-TW" altLang="en-US" sz="3600" dirty="0" smtClean="0">
                <a:latin typeface="+mn-ea"/>
              </a:rPr>
              <a:t>。因為</a:t>
            </a:r>
            <a:r>
              <a:rPr lang="ja-JP" altLang="en-US" sz="3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底馬</a:t>
            </a:r>
            <a:r>
              <a:rPr lang="zh-TW" altLang="en-US" sz="3600" dirty="0" smtClean="0">
                <a:latin typeface="+mn-ea"/>
              </a:rPr>
              <a:t>貪</a:t>
            </a:r>
            <a:r>
              <a:rPr lang="zh-TW" altLang="en-US" sz="3600" dirty="0">
                <a:latin typeface="+mn-ea"/>
              </a:rPr>
              <a:t>愛現今的世界，就離棄我</a:t>
            </a:r>
            <a:r>
              <a:rPr lang="zh-TW" altLang="en-US" sz="3600" dirty="0" smtClean="0">
                <a:latin typeface="+mn-ea"/>
              </a:rPr>
              <a:t>往帖撒羅尼迦去</a:t>
            </a:r>
            <a:r>
              <a:rPr lang="zh-TW" altLang="en-US" sz="3600" dirty="0">
                <a:latin typeface="+mn-ea"/>
              </a:rPr>
              <a:t>了； 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提後四</a:t>
            </a:r>
            <a:r>
              <a:rPr lang="en-US" altLang="zh-TW" sz="3600" dirty="0" smtClean="0">
                <a:latin typeface="+mn-ea"/>
              </a:rPr>
              <a:t>9</a:t>
            </a:r>
            <a:r>
              <a:rPr lang="zh-TW" altLang="en-US" sz="3600" dirty="0" smtClean="0">
                <a:latin typeface="+mn-ea"/>
              </a:rPr>
              <a:t>）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3600" dirty="0">
                <a:latin typeface="+mn-ea"/>
              </a:rPr>
              <a:t>我初次申訴，沒有人前來幫助，竟都離棄我；但願這罪不歸與他們</a:t>
            </a:r>
            <a:r>
              <a:rPr lang="zh-TW" altLang="en-US" sz="3600" dirty="0" smtClean="0">
                <a:latin typeface="+mn-ea"/>
              </a:rPr>
              <a:t>。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提後四</a:t>
            </a:r>
            <a:r>
              <a:rPr lang="en-US" altLang="zh-TW" sz="3600" dirty="0" smtClean="0">
                <a:latin typeface="+mn-ea"/>
              </a:rPr>
              <a:t>16</a:t>
            </a:r>
            <a:r>
              <a:rPr lang="zh-TW" altLang="en-US" sz="3600" dirty="0" smtClean="0">
                <a:latin typeface="+mn-ea"/>
              </a:rPr>
              <a:t>）</a:t>
            </a:r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1135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+mn-ea"/>
              </a:rPr>
              <a:t>提後</a:t>
            </a:r>
            <a:r>
              <a:rPr lang="zh-TW" altLang="en-US" dirty="0" smtClean="0"/>
              <a:t>一</a:t>
            </a:r>
            <a:r>
              <a:rPr lang="en-US" altLang="zh-TW" dirty="0" smtClean="0"/>
              <a:t>6-8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6</a:t>
            </a:r>
            <a:r>
              <a:rPr lang="en-US" altLang="zh-TW" dirty="0" smtClean="0"/>
              <a:t> </a:t>
            </a:r>
            <a:r>
              <a:rPr lang="zh-TW" altLang="en-US" sz="3600" dirty="0" smtClean="0">
                <a:latin typeface="+mn-ea"/>
              </a:rPr>
              <a:t>為此</a:t>
            </a:r>
            <a:r>
              <a:rPr lang="zh-TW" altLang="en-US" sz="3600" dirty="0">
                <a:latin typeface="+mn-ea"/>
              </a:rPr>
              <a:t>我提醒你，使你將神藉我按手所給你的恩賜再如火挑旺起來。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/>
              <a:t>7</a:t>
            </a:r>
            <a:r>
              <a:rPr lang="en-US" altLang="zh-TW" dirty="0" smtClean="0"/>
              <a:t> </a:t>
            </a:r>
            <a:r>
              <a:rPr lang="zh-TW" altLang="en-US" sz="3600" dirty="0" smtClean="0"/>
              <a:t>因為</a:t>
            </a:r>
            <a:r>
              <a:rPr lang="zh-TW" altLang="en-US" sz="3600" dirty="0"/>
              <a:t>神賜給我們，不是膽怯的心，乃是剛強、仁愛、謹守的心。 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8 </a:t>
            </a:r>
            <a:r>
              <a:rPr lang="zh-TW" altLang="en-US" sz="3600" dirty="0" smtClean="0"/>
              <a:t>你不要</a:t>
            </a:r>
            <a:r>
              <a:rPr lang="zh-TW" altLang="en-US" sz="3600" dirty="0"/>
              <a:t>以給我們的主作見證為恥，也不要以我這為主被囚的為恥；總要按神的能力，與我為福音同受苦難。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602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498080" cy="1143000"/>
          </a:xfrm>
        </p:spPr>
        <p:txBody>
          <a:bodyPr>
            <a:normAutofit/>
          </a:bodyPr>
          <a:lstStyle/>
          <a:p>
            <a:r>
              <a:rPr lang="zh-TW" altLang="en-US" dirty="0"/>
              <a:t>彼前</a:t>
            </a:r>
            <a:r>
              <a:rPr lang="en-US" altLang="zh-TW" dirty="0" smtClean="0"/>
              <a:t>4:12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00200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zh-TW" altLang="en-US" sz="3600" dirty="0"/>
              <a:t>各位蒙愛的人哪，</a:t>
            </a:r>
            <a:r>
              <a:rPr lang="zh-TW" altLang="en-US" sz="3600" b="1" dirty="0"/>
              <a:t>當火一樣的考驗臨到你們中間，給你們試煉的時候，你們不要感到奇怪，好像發生了怪異的事。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1646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zh-TW" altLang="en-US" dirty="0" smtClean="0"/>
              <a:t>太十</a:t>
            </a:r>
            <a:r>
              <a:rPr lang="en-US" altLang="zh-TW" dirty="0" smtClean="0">
                <a:latin typeface="+mj-ea"/>
              </a:rPr>
              <a:t>16-22</a:t>
            </a:r>
            <a:endParaRPr 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16</a:t>
            </a:r>
            <a:r>
              <a:rPr lang="en-US" altLang="zh-TW" dirty="0" smtClean="0"/>
              <a:t> </a:t>
            </a:r>
            <a:r>
              <a:rPr lang="zh-TW" altLang="en-US" sz="4200" dirty="0" smtClean="0">
                <a:latin typeface="+mn-ea"/>
              </a:rPr>
              <a:t>我</a:t>
            </a:r>
            <a:r>
              <a:rPr lang="zh-TW" altLang="en-US" sz="4200" dirty="0">
                <a:latin typeface="+mn-ea"/>
              </a:rPr>
              <a:t>差你們去，</a:t>
            </a:r>
            <a:r>
              <a:rPr lang="zh-TW" altLang="en-US" sz="4200" b="1" dirty="0">
                <a:latin typeface="+mn-ea"/>
              </a:rPr>
              <a:t>如同羊進入狼羣</a:t>
            </a:r>
            <a:r>
              <a:rPr lang="zh-TW" altLang="en-US" sz="4200" dirty="0">
                <a:latin typeface="+mn-ea"/>
              </a:rPr>
              <a:t>；所以你們要靈巧像蛇，馴良像鴿子</a:t>
            </a:r>
            <a:r>
              <a:rPr lang="zh-TW" altLang="en-US" sz="4200" dirty="0" smtClean="0">
                <a:latin typeface="+mn-ea"/>
              </a:rPr>
              <a:t>。</a:t>
            </a:r>
            <a:endParaRPr lang="en-US" altLang="zh-TW" sz="4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100" dirty="0" smtClean="0">
                <a:latin typeface="+mn-ea"/>
              </a:rPr>
              <a:t>17 </a:t>
            </a:r>
            <a:r>
              <a:rPr lang="zh-TW" altLang="en-US" sz="4200" dirty="0" smtClean="0">
                <a:latin typeface="+mn-ea"/>
              </a:rPr>
              <a:t>你們</a:t>
            </a:r>
            <a:r>
              <a:rPr lang="zh-TW" altLang="en-US" sz="4200" dirty="0">
                <a:latin typeface="+mn-ea"/>
              </a:rPr>
              <a:t>要防備人；</a:t>
            </a:r>
            <a:r>
              <a:rPr lang="zh-TW" altLang="en-US" sz="4200" b="1" dirty="0">
                <a:latin typeface="+mn-ea"/>
              </a:rPr>
              <a:t>因為他們要把你們交給公會 ，也要在會堂裏鞭打你們</a:t>
            </a:r>
            <a:r>
              <a:rPr lang="zh-TW" altLang="en-US" sz="4200" dirty="0" smtClean="0">
                <a:latin typeface="+mn-ea"/>
              </a:rPr>
              <a:t>，</a:t>
            </a:r>
            <a:endParaRPr lang="en-US" altLang="zh-TW" sz="4200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2100" dirty="0" smtClean="0"/>
              <a:t> </a:t>
            </a:r>
            <a:r>
              <a:rPr lang="en-US" altLang="zh-TW" sz="2100" dirty="0" smtClean="0"/>
              <a:t>18 </a:t>
            </a:r>
            <a:r>
              <a:rPr lang="zh-TW" altLang="en-US" sz="4200" b="1" dirty="0" smtClean="0"/>
              <a:t>並且</a:t>
            </a:r>
            <a:r>
              <a:rPr lang="zh-TW" altLang="en-US" sz="4200" b="1" dirty="0"/>
              <a:t>你們要為我的緣故被送到諸侯君王面前</a:t>
            </a:r>
            <a:r>
              <a:rPr lang="zh-TW" altLang="en-US" sz="4200" dirty="0"/>
              <a:t>，對他們和外邦人作見證。 </a:t>
            </a:r>
            <a:endParaRPr lang="en-US" altLang="zh-TW" sz="4200" dirty="0" smtClean="0"/>
          </a:p>
          <a:p>
            <a:pPr marL="0" indent="0">
              <a:buNone/>
            </a:pPr>
            <a:r>
              <a:rPr lang="en-US" altLang="zh-TW" sz="2100" dirty="0" smtClean="0">
                <a:latin typeface="+mn-ea"/>
              </a:rPr>
              <a:t>19 </a:t>
            </a:r>
            <a:r>
              <a:rPr lang="zh-TW" altLang="en-US" sz="4200" dirty="0" smtClean="0"/>
              <a:t>你們</a:t>
            </a:r>
            <a:r>
              <a:rPr lang="zh-TW" altLang="en-US" sz="4200" dirty="0"/>
              <a:t>被交的時候，不要思慮怎樣說話，或說甚麼話。到那時候，必賜給你們當說的話</a:t>
            </a:r>
            <a:r>
              <a:rPr lang="zh-TW" altLang="en-US" sz="4200" dirty="0" smtClean="0"/>
              <a:t>；</a:t>
            </a:r>
            <a:endParaRPr lang="en-US" altLang="zh-TW" sz="4200" dirty="0" smtClean="0"/>
          </a:p>
          <a:p>
            <a:pPr marL="0" indent="0">
              <a:buNone/>
            </a:pPr>
            <a:r>
              <a:rPr lang="zh-TW" altLang="en-US" sz="3900" dirty="0" smtClean="0"/>
              <a:t> 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294154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914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20 </a:t>
            </a:r>
            <a:r>
              <a:rPr lang="zh-TW" altLang="en-US" sz="3600" dirty="0" smtClean="0">
                <a:latin typeface="+mn-ea"/>
              </a:rPr>
              <a:t>因為不是你們自己說的，乃是你們父的靈在你們裏頭說的。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21</a:t>
            </a:r>
            <a:r>
              <a:rPr lang="zh-TW" altLang="en-US" sz="3600" dirty="0" smtClean="0">
                <a:latin typeface="+mn-ea"/>
              </a:rPr>
              <a:t>弟兄要把弟兄，父親要把兒子，送到死地；兒女要與父母為敵，害死他們；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22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b="1" dirty="0" smtClean="0">
                <a:latin typeface="+mn-ea"/>
              </a:rPr>
              <a:t>並且你們要為我的名被眾人恨惡</a:t>
            </a:r>
            <a:r>
              <a:rPr lang="zh-TW" altLang="en-US" sz="3600" dirty="0" smtClean="0">
                <a:latin typeface="+mn-ea"/>
              </a:rPr>
              <a:t>。惟有忍耐到底的必然得救。</a:t>
            </a:r>
            <a:endParaRPr lang="en-US" sz="3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0359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533400"/>
            <a:ext cx="8305800" cy="6096000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</a:rPr>
              <a:t>我將這些事告訴你們，是要叫你們在我裏面有平安。</a:t>
            </a:r>
            <a:r>
              <a:rPr lang="zh-TW" altLang="en-US" sz="3600" b="1" dirty="0">
                <a:latin typeface="+mn-ea"/>
              </a:rPr>
              <a:t>在世上，你們有苦難</a:t>
            </a:r>
            <a:r>
              <a:rPr lang="zh-TW" altLang="en-US" sz="3600" dirty="0">
                <a:latin typeface="+mn-ea"/>
              </a:rPr>
              <a:t>；但你們可以放心，我已經勝了世界</a:t>
            </a:r>
            <a:r>
              <a:rPr lang="zh-TW" altLang="en-US" sz="3600" dirty="0" smtClean="0">
                <a:latin typeface="+mn-ea"/>
              </a:rPr>
              <a:t>。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約十六</a:t>
            </a:r>
            <a:r>
              <a:rPr lang="en-US" altLang="zh-TW" sz="3600" dirty="0" smtClean="0">
                <a:latin typeface="+mn-ea"/>
              </a:rPr>
              <a:t>33)</a:t>
            </a:r>
          </a:p>
          <a:p>
            <a:r>
              <a:rPr lang="zh-TW" altLang="en-US" sz="3600" dirty="0">
                <a:latin typeface="+mn-ea"/>
              </a:rPr>
              <a:t>以及我</a:t>
            </a:r>
            <a:r>
              <a:rPr lang="zh-TW" altLang="en-US" sz="3600" dirty="0" smtClean="0">
                <a:latin typeface="+mn-ea"/>
              </a:rPr>
              <a:t>在安</a:t>
            </a:r>
            <a:r>
              <a:rPr lang="zh-TW" altLang="en-US" sz="3600" dirty="0">
                <a:latin typeface="+mn-ea"/>
              </a:rPr>
              <a:t>提</a:t>
            </a:r>
            <a:r>
              <a:rPr lang="zh-TW" altLang="en-US" sz="3600" dirty="0" smtClean="0">
                <a:latin typeface="+mn-ea"/>
              </a:rPr>
              <a:t>阿、以</a:t>
            </a:r>
            <a:r>
              <a:rPr lang="zh-TW" altLang="en-US" sz="3600" dirty="0">
                <a:latin typeface="+mn-ea"/>
              </a:rPr>
              <a:t>哥</a:t>
            </a:r>
            <a:r>
              <a:rPr lang="zh-TW" altLang="en-US" sz="3600" dirty="0" smtClean="0">
                <a:latin typeface="+mn-ea"/>
              </a:rPr>
              <a:t>念、路</a:t>
            </a:r>
            <a:r>
              <a:rPr lang="zh-TW" altLang="en-US" sz="3600" dirty="0">
                <a:latin typeface="+mn-ea"/>
              </a:rPr>
              <a:t>司</a:t>
            </a:r>
            <a:r>
              <a:rPr lang="zh-TW" altLang="en-US" sz="3600" dirty="0" smtClean="0">
                <a:latin typeface="+mn-ea"/>
              </a:rPr>
              <a:t>得所</a:t>
            </a:r>
            <a:r>
              <a:rPr lang="zh-TW" altLang="en-US" sz="3600" dirty="0">
                <a:latin typeface="+mn-ea"/>
              </a:rPr>
              <a:t>遭遇的逼迫、苦難。我所忍受是何等的逼迫；但從這一切苦難中，主都把我救出來了</a:t>
            </a:r>
            <a:r>
              <a:rPr lang="zh-TW" altLang="en-US" sz="3600" dirty="0" smtClean="0">
                <a:latin typeface="+mn-ea"/>
              </a:rPr>
              <a:t>。不但</a:t>
            </a:r>
            <a:r>
              <a:rPr lang="zh-TW" altLang="en-US" sz="3600" dirty="0">
                <a:latin typeface="+mn-ea"/>
              </a:rPr>
              <a:t>如此，</a:t>
            </a:r>
            <a:r>
              <a:rPr lang="zh-TW" altLang="en-US" sz="3600" b="1" dirty="0">
                <a:latin typeface="+mn-ea"/>
              </a:rPr>
              <a:t>凡立志在基督耶穌裏敬虔度日的也都要受逼迫</a:t>
            </a:r>
            <a:r>
              <a:rPr lang="zh-TW" altLang="en-US" sz="3600" dirty="0" smtClean="0">
                <a:latin typeface="+mn-ea"/>
              </a:rPr>
              <a:t>。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提後</a:t>
            </a:r>
            <a:r>
              <a:rPr lang="zh-TW" altLang="en-US" sz="3600" dirty="0" smtClean="0"/>
              <a:t>三</a:t>
            </a:r>
            <a:r>
              <a:rPr lang="en-US" altLang="zh-TW" sz="3600" dirty="0" smtClean="0">
                <a:latin typeface="+mn-ea"/>
              </a:rPr>
              <a:t>11-12)</a:t>
            </a:r>
            <a:endParaRPr lang="en-US" sz="3600" dirty="0">
              <a:latin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3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林後四</a:t>
            </a:r>
            <a:r>
              <a:rPr lang="en-US" altLang="zh-TW" dirty="0" smtClean="0">
                <a:latin typeface="+mn-ea"/>
                <a:ea typeface="+mn-ea"/>
              </a:rPr>
              <a:t>7-11</a:t>
            </a:r>
            <a:endParaRPr 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7 </a:t>
            </a:r>
            <a:r>
              <a:rPr lang="zh-TW" altLang="en-US" dirty="0" smtClean="0">
                <a:latin typeface="+mn-ea"/>
              </a:rPr>
              <a:t>我們</a:t>
            </a:r>
            <a:r>
              <a:rPr lang="zh-TW" altLang="en-US" dirty="0">
                <a:latin typeface="+mn-ea"/>
              </a:rPr>
              <a:t>有這寶貝放在瓦器裏，要顯明這莫大的能力是出於神，不是出於我們。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8</a:t>
            </a:r>
            <a:r>
              <a:rPr lang="en-US" altLang="zh-TW" dirty="0" smtClean="0"/>
              <a:t> </a:t>
            </a:r>
            <a:r>
              <a:rPr lang="zh-TW" altLang="en-US" b="1" dirty="0" smtClean="0">
                <a:latin typeface="+mn-ea"/>
              </a:rPr>
              <a:t>我們</a:t>
            </a:r>
            <a:r>
              <a:rPr lang="zh-TW" altLang="en-US" b="1" dirty="0">
                <a:latin typeface="+mn-ea"/>
              </a:rPr>
              <a:t>四面受敵</a:t>
            </a:r>
            <a:r>
              <a:rPr lang="zh-TW" altLang="en-US" dirty="0">
                <a:latin typeface="+mn-ea"/>
              </a:rPr>
              <a:t>，卻不被困住；心裏作難，卻不致失望</a:t>
            </a:r>
            <a:r>
              <a:rPr lang="zh-TW" altLang="en-US" sz="3600" dirty="0">
                <a:latin typeface="+mn-ea"/>
              </a:rPr>
              <a:t>；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9</a:t>
            </a:r>
            <a:r>
              <a:rPr lang="en-US" altLang="zh-TW" dirty="0" smtClean="0"/>
              <a:t> </a:t>
            </a:r>
            <a:r>
              <a:rPr lang="zh-TW" altLang="en-US" b="1" dirty="0" smtClean="0"/>
              <a:t>遭</a:t>
            </a:r>
            <a:r>
              <a:rPr lang="zh-TW" altLang="en-US" b="1" dirty="0"/>
              <a:t>逼迫</a:t>
            </a:r>
            <a:r>
              <a:rPr lang="zh-TW" altLang="en-US" sz="2800" dirty="0"/>
              <a:t>，</a:t>
            </a:r>
            <a:r>
              <a:rPr lang="zh-TW" altLang="en-US" dirty="0"/>
              <a:t>卻不被丟棄</a:t>
            </a:r>
            <a:r>
              <a:rPr lang="zh-TW" altLang="en-US" sz="2800" dirty="0"/>
              <a:t>；</a:t>
            </a:r>
            <a:r>
              <a:rPr lang="zh-TW" altLang="en-US" dirty="0"/>
              <a:t>打倒了</a:t>
            </a:r>
            <a:r>
              <a:rPr lang="zh-TW" altLang="en-US" sz="2800" dirty="0"/>
              <a:t>，</a:t>
            </a:r>
            <a:r>
              <a:rPr lang="zh-TW" altLang="en-US" dirty="0"/>
              <a:t>卻不致死亡</a:t>
            </a:r>
            <a:r>
              <a:rPr lang="zh-TW" altLang="en-US" sz="2800" dirty="0" smtClean="0"/>
              <a:t>。</a:t>
            </a:r>
            <a:r>
              <a:rPr lang="en-US" altLang="zh-TW" sz="1800" dirty="0" smtClean="0">
                <a:latin typeface="+mn-ea"/>
              </a:rPr>
              <a:t>10 </a:t>
            </a:r>
            <a:r>
              <a:rPr lang="zh-TW" altLang="en-US" dirty="0" smtClean="0"/>
              <a:t>身上</a:t>
            </a:r>
            <a:r>
              <a:rPr lang="zh-TW" altLang="en-US" dirty="0"/>
              <a:t>常帶着耶穌的死，使耶穌的生也顯明在我們身上。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11 </a:t>
            </a:r>
            <a:r>
              <a:rPr lang="zh-TW" altLang="en-US" b="1" dirty="0" smtClean="0"/>
              <a:t>因為</a:t>
            </a:r>
            <a:r>
              <a:rPr lang="zh-TW" altLang="en-US" b="1" dirty="0"/>
              <a:t>我們這活着的人是常為耶穌被交於死地</a:t>
            </a:r>
            <a:r>
              <a:rPr lang="zh-TW" altLang="en-US" dirty="0"/>
              <a:t>，使耶穌的生在我們這必死的身上顯明出來</a:t>
            </a:r>
            <a:r>
              <a:rPr lang="zh-TW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-624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/>
              <a:t>林</a:t>
            </a:r>
            <a:r>
              <a:rPr lang="zh-TW" altLang="en-US" dirty="0" smtClean="0"/>
              <a:t>後十一</a:t>
            </a:r>
            <a:r>
              <a:rPr lang="en-US" altLang="zh-TW" dirty="0" smtClean="0"/>
              <a:t>23-28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990600"/>
            <a:ext cx="8382000" cy="541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23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他們</a:t>
            </a:r>
            <a:r>
              <a:rPr lang="zh-TW" altLang="en-US" dirty="0">
                <a:latin typeface="+mn-ea"/>
              </a:rPr>
              <a:t>是基督的僕人嗎？（我說句狂話，）我更是。</a:t>
            </a:r>
            <a:r>
              <a:rPr lang="zh-TW" altLang="en-US" b="1" dirty="0">
                <a:latin typeface="+mn-ea"/>
              </a:rPr>
              <a:t>我比他們多受勞苦，多下監牢，受鞭打是過重的，冒死是屢次有的</a:t>
            </a:r>
            <a:r>
              <a:rPr lang="zh-TW" altLang="en-US" dirty="0">
                <a:latin typeface="+mn-ea"/>
              </a:rPr>
              <a:t>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24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被猶太人</a:t>
            </a:r>
            <a:r>
              <a:rPr lang="zh-TW" altLang="en-US" dirty="0">
                <a:latin typeface="+mn-ea"/>
              </a:rPr>
              <a:t>鞭打五次，每次四十減去一下</a:t>
            </a:r>
            <a:r>
              <a:rPr lang="zh-TW" altLang="en-US" dirty="0" smtClean="0">
                <a:latin typeface="+mn-ea"/>
              </a:rPr>
              <a:t>；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25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被</a:t>
            </a:r>
            <a:r>
              <a:rPr lang="zh-TW" altLang="en-US" dirty="0">
                <a:latin typeface="+mn-ea"/>
              </a:rPr>
              <a:t>棍打了三次；被石頭打了一次；遇着船壞三次，一晝一夜在深海裏</a:t>
            </a:r>
            <a:r>
              <a:rPr lang="zh-TW" altLang="en-US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26 </a:t>
            </a:r>
            <a:r>
              <a:rPr lang="zh-TW" altLang="en-US" dirty="0" smtClean="0">
                <a:latin typeface="+mn-ea"/>
              </a:rPr>
              <a:t>又</a:t>
            </a:r>
            <a:r>
              <a:rPr lang="zh-TW" altLang="en-US" dirty="0">
                <a:latin typeface="+mn-ea"/>
              </a:rPr>
              <a:t>屢次行遠路，遭江河的危險、盜賊的危險、同族的危險、外邦人的危險、城裏的危險、曠野的危險、海中的危險、假弟兄的危險。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27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受</a:t>
            </a:r>
            <a:r>
              <a:rPr lang="zh-TW" altLang="en-US" dirty="0">
                <a:latin typeface="+mn-ea"/>
              </a:rPr>
              <a:t>勞碌、受困苦，多次不得睡，又飢又渴，多次不得食，受寒冷，赤身露體。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28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除了</a:t>
            </a:r>
            <a:r>
              <a:rPr lang="zh-TW" altLang="en-US" dirty="0">
                <a:latin typeface="+mn-ea"/>
              </a:rPr>
              <a:t>這外面的事，還有為眾教會掛心的事，天天壓在我身上</a:t>
            </a:r>
            <a:r>
              <a:rPr lang="en-US" dirty="0">
                <a:latin typeface="+mn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5583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6112" y="274638"/>
            <a:ext cx="8095488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末日有敵真道似是而非學問的危險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徒二十</a:t>
            </a:r>
            <a:r>
              <a:rPr lang="en-US" altLang="zh-TW" dirty="0" smtClean="0">
                <a:latin typeface="+mn-ea"/>
              </a:rPr>
              <a:t>28-32)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600200"/>
            <a:ext cx="83058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28 </a:t>
            </a:r>
            <a:r>
              <a:rPr lang="zh-TW" altLang="en-US" dirty="0" smtClean="0">
                <a:latin typeface="+mn-ea"/>
              </a:rPr>
              <a:t>聖靈立你們作全群的監督，你們就當為自己謹慎，也為全群謹慎，牧養上帝的教會，就是他用自己血所買來的（注：或作</a:t>
            </a:r>
            <a:r>
              <a:rPr lang="ru-RU" dirty="0" smtClean="0">
                <a:latin typeface="+mn-ea"/>
              </a:rPr>
              <a:t>"</a:t>
            </a:r>
            <a:r>
              <a:rPr lang="zh-TW" altLang="en-US" dirty="0" smtClean="0">
                <a:latin typeface="+mn-ea"/>
              </a:rPr>
              <a:t>救贖的</a:t>
            </a:r>
            <a:r>
              <a:rPr lang="ru-RU" dirty="0" smtClean="0">
                <a:latin typeface="+mn-ea"/>
              </a:rPr>
              <a:t>"</a:t>
            </a:r>
            <a:r>
              <a:rPr lang="zh-TW" altLang="en-US" dirty="0" smtClean="0">
                <a:latin typeface="+mn-ea"/>
              </a:rPr>
              <a:t>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29 </a:t>
            </a:r>
            <a:r>
              <a:rPr lang="zh-TW" altLang="en-US" dirty="0" smtClean="0">
                <a:latin typeface="+mn-ea"/>
              </a:rPr>
              <a:t>我知道我去之后，必有凶暴的豺狼進入你們中間，不愛惜羊群。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30 </a:t>
            </a:r>
            <a:r>
              <a:rPr lang="zh-TW" altLang="en-US" dirty="0" smtClean="0">
                <a:latin typeface="+mn-ea"/>
              </a:rPr>
              <a:t>就是你們中間，也必有人起來，說悖謬的話，要引誘門徒跟從他們。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31 </a:t>
            </a:r>
            <a:r>
              <a:rPr lang="zh-TW" altLang="en-US" dirty="0" smtClean="0">
                <a:latin typeface="+mn-ea"/>
              </a:rPr>
              <a:t>所以你們應當警醒，記念我三年之久晝夜不住地流淚，勸戒你們各人。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32 </a:t>
            </a:r>
            <a:r>
              <a:rPr lang="zh-TW" altLang="en-US" dirty="0" smtClean="0">
                <a:latin typeface="+mn-ea"/>
              </a:rPr>
              <a:t>如今我把你們交托上帝和他恩惠的道</a:t>
            </a:r>
            <a:r>
              <a:rPr lang="en-US" altLang="zh-TW" dirty="0" smtClean="0">
                <a:latin typeface="+mn-ea"/>
              </a:rPr>
              <a:t>﹔</a:t>
            </a:r>
            <a:r>
              <a:rPr lang="zh-TW" altLang="en-US" dirty="0" smtClean="0">
                <a:latin typeface="+mn-ea"/>
              </a:rPr>
              <a:t>這道能建立你們，叫你們和一切成聖的人同得基業。</a:t>
            </a:r>
            <a:endParaRPr lang="en-US" dirty="0" smtClean="0">
              <a:latin typeface="+mn-ea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2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提後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二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14-26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14 </a:t>
            </a:r>
            <a:r>
              <a:rPr lang="zh-TW" altLang="en-US" sz="3600" dirty="0" smtClean="0">
                <a:latin typeface="+mn-ea"/>
              </a:rPr>
              <a:t>你</a:t>
            </a:r>
            <a:r>
              <a:rPr lang="zh-TW" altLang="en-US" sz="3600" dirty="0">
                <a:latin typeface="+mn-ea"/>
              </a:rPr>
              <a:t>要使眾人回想這些</a:t>
            </a:r>
            <a:r>
              <a:rPr lang="zh-TW" altLang="en-US" sz="3600" dirty="0" smtClean="0">
                <a:latin typeface="+mn-ea"/>
              </a:rPr>
              <a:t>事，在</a:t>
            </a:r>
            <a:r>
              <a:rPr lang="zh-TW" altLang="en-US" sz="3600" dirty="0">
                <a:latin typeface="+mn-ea"/>
              </a:rPr>
              <a:t>主面前囑咐他們：不可為言語爭辯；這是沒有益處的，只能敗壞聽見的人</a:t>
            </a:r>
            <a:r>
              <a:rPr lang="zh-TW" altLang="en-US" sz="3600" dirty="0" smtClean="0">
                <a:latin typeface="+mn-ea"/>
              </a:rPr>
              <a:t>。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15 </a:t>
            </a:r>
            <a:r>
              <a:rPr lang="zh-TW" altLang="en-US" sz="3600" dirty="0" smtClean="0">
                <a:latin typeface="+mn-ea"/>
              </a:rPr>
              <a:t>你</a:t>
            </a:r>
            <a:r>
              <a:rPr lang="zh-TW" altLang="en-US" sz="3600" dirty="0">
                <a:latin typeface="+mn-ea"/>
              </a:rPr>
              <a:t>當竭力在神面前得蒙喜悅，作無愧的工人，按着正意分解真理的道</a:t>
            </a:r>
            <a:r>
              <a:rPr lang="zh-TW" altLang="en-US" sz="3600" dirty="0" smtClean="0">
                <a:latin typeface="+mn-ea"/>
              </a:rPr>
              <a:t>。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16 </a:t>
            </a:r>
            <a:r>
              <a:rPr lang="zh-TW" altLang="en-US" sz="3600" dirty="0" smtClean="0">
                <a:latin typeface="+mn-ea"/>
              </a:rPr>
              <a:t>但</a:t>
            </a:r>
            <a:r>
              <a:rPr lang="zh-TW" altLang="en-US" sz="3600" dirty="0">
                <a:latin typeface="+mn-ea"/>
              </a:rPr>
              <a:t>要遠避世俗的虛談，因為這等人必進到更不敬虔的地步</a:t>
            </a:r>
            <a:r>
              <a:rPr lang="zh-TW" altLang="en-US" sz="3600" dirty="0" smtClean="0">
                <a:latin typeface="+mn-ea"/>
              </a:rPr>
              <a:t>。</a:t>
            </a:r>
            <a:endParaRPr lang="en-US" altLang="zh-TW" sz="3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482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提前</a:t>
            </a:r>
            <a:r>
              <a:rPr lang="en-US" dirty="0" smtClean="0"/>
              <a:t> </a:t>
            </a:r>
            <a:r>
              <a:rPr lang="zh-TW" altLang="en-US" dirty="0" smtClean="0"/>
              <a:t>一</a:t>
            </a:r>
            <a:r>
              <a:rPr lang="en-US" altLang="zh-TW" dirty="0" smtClean="0"/>
              <a:t>18-20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95400"/>
            <a:ext cx="8305800" cy="52117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18</a:t>
            </a:r>
            <a:r>
              <a:rPr lang="en-US" altLang="zh-TW" dirty="0" smtClean="0"/>
              <a:t> </a:t>
            </a:r>
            <a:r>
              <a:rPr lang="zh-TW" altLang="en-US" sz="3600" dirty="0" smtClean="0">
                <a:latin typeface="+mn-ea"/>
              </a:rPr>
              <a:t>我兒提摩太啊</a:t>
            </a:r>
            <a:r>
              <a:rPr lang="zh-TW" altLang="en-US" sz="3600" dirty="0">
                <a:latin typeface="+mn-ea"/>
              </a:rPr>
              <a:t>，我照從前指着你的預言，將這命令交託你，叫你因此可以打那美好的仗</a:t>
            </a:r>
            <a:r>
              <a:rPr lang="zh-TW" altLang="en-US" sz="3600" dirty="0" smtClean="0">
                <a:latin typeface="+mn-ea"/>
              </a:rPr>
              <a:t>。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19</a:t>
            </a:r>
            <a:r>
              <a:rPr lang="en-US" altLang="zh-TW" dirty="0" smtClean="0"/>
              <a:t> </a:t>
            </a:r>
            <a:r>
              <a:rPr lang="zh-TW" altLang="en-US" sz="3600" dirty="0" smtClean="0">
                <a:latin typeface="+mn-ea"/>
              </a:rPr>
              <a:t>常</a:t>
            </a:r>
            <a:r>
              <a:rPr lang="zh-TW" altLang="en-US" sz="3600" dirty="0">
                <a:latin typeface="+mn-ea"/>
              </a:rPr>
              <a:t>存信心和無虧的良心。</a:t>
            </a:r>
            <a:r>
              <a:rPr lang="zh-TW" altLang="en-US" sz="3600" b="1" dirty="0">
                <a:latin typeface="+mn-ea"/>
              </a:rPr>
              <a:t>有人丟棄良心，就在真道上如同船破壞了一般。 </a:t>
            </a:r>
            <a:endParaRPr lang="en-US" altLang="zh-TW" sz="3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b="1" dirty="0" smtClean="0">
                <a:latin typeface="+mn-ea"/>
              </a:rPr>
              <a:t>20</a:t>
            </a:r>
            <a:r>
              <a:rPr lang="en-US" altLang="zh-TW" b="1" dirty="0" smtClean="0"/>
              <a:t> </a:t>
            </a:r>
            <a:r>
              <a:rPr lang="zh-CN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其中有</a:t>
            </a:r>
            <a:r>
              <a:rPr lang="zh-TW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許</a:t>
            </a:r>
            <a:r>
              <a:rPr lang="zh-TW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米</a:t>
            </a:r>
            <a:r>
              <a:rPr lang="zh-TW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乃</a:t>
            </a:r>
            <a:r>
              <a:rPr lang="zh-CN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</a:t>
            </a:r>
            <a:r>
              <a:rPr lang="zh-TW" altLang="en-US" sz="36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亞歷山大</a:t>
            </a:r>
            <a: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；</a:t>
            </a: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我已經把他們交給撒但，使他們受責罰就不再謗瀆了</a:t>
            </a:r>
            <a: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243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提前</a:t>
            </a:r>
            <a:r>
              <a:rPr lang="zh-TW" altLang="en-US" dirty="0" smtClean="0"/>
              <a:t>四</a:t>
            </a:r>
            <a:r>
              <a:rPr lang="en-US" altLang="zh-TW" dirty="0" smtClean="0"/>
              <a:t>1-2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</a:t>
            </a:r>
            <a:r>
              <a:rPr lang="en-US" altLang="zh-TW" dirty="0" smtClean="0"/>
              <a:t> </a:t>
            </a:r>
            <a:r>
              <a:rPr lang="zh-TW" altLang="en-US" sz="3600" b="1" dirty="0" smtClean="0">
                <a:latin typeface="+mn-ea"/>
              </a:rPr>
              <a:t>聖靈</a:t>
            </a:r>
            <a:r>
              <a:rPr lang="zh-TW" altLang="en-US" sz="3600" b="1" dirty="0">
                <a:latin typeface="+mn-ea"/>
              </a:rPr>
              <a:t>明說，在後來的時候，必有人離棄真道，聽從那引誘人</a:t>
            </a:r>
            <a:r>
              <a:rPr lang="zh-TW" altLang="en-US" sz="3600" b="1" dirty="0" smtClean="0">
                <a:latin typeface="+mn-ea"/>
              </a:rPr>
              <a:t>的邪靈</a:t>
            </a:r>
            <a:r>
              <a:rPr lang="zh-TW" altLang="en-US" sz="3600" b="1" dirty="0">
                <a:latin typeface="+mn-ea"/>
              </a:rPr>
              <a:t>和鬼魔的道理</a:t>
            </a:r>
            <a:r>
              <a:rPr lang="zh-TW" altLang="en-US" sz="3600" dirty="0">
                <a:latin typeface="+mn-ea"/>
              </a:rPr>
              <a:t>。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 </a:t>
            </a:r>
            <a:r>
              <a:rPr lang="zh-TW" altLang="en-US" sz="3600" dirty="0" smtClean="0">
                <a:latin typeface="+mn-ea"/>
              </a:rPr>
              <a:t>這</a:t>
            </a:r>
            <a:r>
              <a:rPr lang="zh-TW" altLang="en-US" sz="3600" dirty="0">
                <a:latin typeface="+mn-ea"/>
              </a:rPr>
              <a:t>是因為說謊之人的假冒；這等人的良心如同被熱鐵烙慣了一般</a:t>
            </a:r>
            <a:r>
              <a:rPr lang="zh-TW" altLang="en-US" sz="3600" dirty="0" smtClean="0">
                <a:latin typeface="+mn-ea"/>
              </a:rPr>
              <a:t>。</a:t>
            </a:r>
            <a:endParaRPr lang="en-US" sz="3600" dirty="0">
              <a:latin typeface="+mn-ea"/>
            </a:endParaRPr>
          </a:p>
          <a:p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7789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提前</a:t>
            </a:r>
            <a:r>
              <a:rPr lang="zh-TW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四</a:t>
            </a:r>
            <a:r>
              <a:rPr lang="en-US" altLang="zh-TW" dirty="0" smtClean="0"/>
              <a:t>6-7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6 </a:t>
            </a:r>
            <a:r>
              <a:rPr lang="zh-TW" altLang="en-US" sz="3600" dirty="0" smtClean="0">
                <a:latin typeface="+mn-ea"/>
              </a:rPr>
              <a:t>你</a:t>
            </a:r>
            <a:r>
              <a:rPr lang="zh-TW" altLang="en-US" sz="3600" dirty="0">
                <a:latin typeface="+mn-ea"/>
              </a:rPr>
              <a:t>若將這些事提醒弟兄們，便是基督耶穌的好執事，在真道的話語和你向來所服從的善道上得了教育。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7 </a:t>
            </a:r>
            <a:r>
              <a:rPr lang="zh-TW" altLang="en-US" sz="3600" b="1" dirty="0" smtClean="0">
                <a:latin typeface="+mn-ea"/>
              </a:rPr>
              <a:t>只是</a:t>
            </a:r>
            <a:r>
              <a:rPr lang="zh-TW" altLang="en-US" sz="3600" b="1" dirty="0">
                <a:latin typeface="+mn-ea"/>
              </a:rPr>
              <a:t>要棄絕那世俗的言語和老婦荒渺的話</a:t>
            </a:r>
            <a:r>
              <a:rPr lang="zh-TW" altLang="en-US" sz="3600" dirty="0">
                <a:latin typeface="+mn-ea"/>
              </a:rPr>
              <a:t>，在敬虔上操練自己。</a:t>
            </a:r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777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提前</a:t>
            </a:r>
            <a:r>
              <a:rPr lang="zh-TW" altLang="en-US" dirty="0" smtClean="0"/>
              <a:t>六</a:t>
            </a:r>
            <a:r>
              <a:rPr lang="en-US" altLang="zh-TW" dirty="0" smtClean="0"/>
              <a:t>3-5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3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b="1" dirty="0" smtClean="0">
                <a:latin typeface="+mn-ea"/>
              </a:rPr>
              <a:t>若</a:t>
            </a:r>
            <a:r>
              <a:rPr lang="zh-TW" altLang="en-US" sz="3600" b="1" dirty="0">
                <a:latin typeface="+mn-ea"/>
              </a:rPr>
              <a:t>有人傳異教，不服從我們主耶穌基督純正的話與那合乎敬虔的道理</a:t>
            </a:r>
            <a:r>
              <a:rPr lang="zh-TW" altLang="en-US" sz="3600" b="1" dirty="0" smtClean="0">
                <a:latin typeface="+mn-ea"/>
              </a:rPr>
              <a:t>，</a:t>
            </a:r>
            <a:endParaRPr lang="en-US" altLang="zh-TW" sz="3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4</a:t>
            </a:r>
            <a:r>
              <a:rPr lang="en-US" altLang="zh-TW" sz="1800" b="1" dirty="0" smtClean="0">
                <a:latin typeface="+mn-ea"/>
              </a:rPr>
              <a:t> </a:t>
            </a:r>
            <a:r>
              <a:rPr lang="zh-TW" altLang="en-US" sz="3600" b="1" dirty="0" smtClean="0">
                <a:latin typeface="+mn-ea"/>
              </a:rPr>
              <a:t>他</a:t>
            </a:r>
            <a:r>
              <a:rPr lang="zh-TW" altLang="en-US" sz="3600" b="1" dirty="0">
                <a:latin typeface="+mn-ea"/>
              </a:rPr>
              <a:t>是自高自大，一無所知，專好問難，爭辯言詞</a:t>
            </a:r>
            <a:r>
              <a:rPr lang="zh-TW" altLang="en-US" sz="3600" dirty="0">
                <a:latin typeface="+mn-ea"/>
              </a:rPr>
              <a:t>，從此就生出嫉妒、紛爭、毀謗、妄疑</a:t>
            </a:r>
            <a:r>
              <a:rPr lang="zh-TW" altLang="en-US" sz="3600" dirty="0" smtClean="0">
                <a:latin typeface="+mn-ea"/>
              </a:rPr>
              <a:t>，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5 </a:t>
            </a:r>
            <a:r>
              <a:rPr lang="zh-TW" altLang="en-US" sz="3600" dirty="0" smtClean="0">
                <a:latin typeface="+mn-ea"/>
              </a:rPr>
              <a:t>並</a:t>
            </a:r>
            <a:r>
              <a:rPr lang="zh-TW" altLang="en-US" sz="3600" dirty="0">
                <a:latin typeface="+mn-ea"/>
              </a:rPr>
              <a:t>那壞了心術、失喪真理之人的爭競。他們以敬虔為得利的門路。</a:t>
            </a:r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98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提前</a:t>
            </a:r>
            <a:r>
              <a:rPr lang="zh-TW" altLang="en-US" dirty="0" smtClean="0"/>
              <a:t>六</a:t>
            </a:r>
            <a:r>
              <a:rPr lang="en-US" altLang="zh-TW" dirty="0" smtClean="0"/>
              <a:t>20-21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371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20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en-US" sz="3600" b="1" dirty="0" err="1" smtClean="0">
                <a:latin typeface="+mn-ea"/>
              </a:rPr>
              <a:t>提摩太</a:t>
            </a:r>
            <a:r>
              <a:rPr lang="zh-TW" altLang="en-US" sz="3600" b="1" dirty="0" smtClean="0">
                <a:latin typeface="+mn-ea"/>
              </a:rPr>
              <a:t>啊</a:t>
            </a:r>
            <a:r>
              <a:rPr lang="zh-TW" altLang="en-US" sz="3600" b="1" dirty="0">
                <a:latin typeface="+mn-ea"/>
              </a:rPr>
              <a:t>，你要保守所託付你的，躲避世俗的虛談和那敵真道、似是而非的學問</a:t>
            </a:r>
            <a:r>
              <a:rPr lang="zh-TW" altLang="en-US" sz="3600" dirty="0">
                <a:latin typeface="+mn-ea"/>
              </a:rPr>
              <a:t>。</a:t>
            </a:r>
            <a:r>
              <a:rPr lang="zh-TW" altLang="en-US" sz="3600" b="1" dirty="0">
                <a:latin typeface="+mn-ea"/>
              </a:rPr>
              <a:t> </a:t>
            </a:r>
            <a:endParaRPr lang="en-US" altLang="zh-TW" sz="3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21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b="1" dirty="0" smtClean="0">
                <a:latin typeface="+mn-ea"/>
              </a:rPr>
              <a:t>已經</a:t>
            </a:r>
            <a:r>
              <a:rPr lang="zh-TW" altLang="en-US" sz="3600" b="1" dirty="0">
                <a:latin typeface="+mn-ea"/>
              </a:rPr>
              <a:t>有人自稱有這學問，就偏離了真道</a:t>
            </a:r>
            <a:r>
              <a:rPr lang="en-US" sz="3600" dirty="0">
                <a:latin typeface="+mn-ea"/>
              </a:rPr>
              <a:t>。 </a:t>
            </a:r>
            <a:r>
              <a:rPr lang="zh-TW" altLang="en-US" sz="3600" dirty="0">
                <a:latin typeface="+mn-ea"/>
              </a:rPr>
              <a:t>願</a:t>
            </a:r>
            <a:r>
              <a:rPr lang="zh-TW" altLang="en-US" sz="3600" dirty="0" smtClean="0">
                <a:latin typeface="+mn-ea"/>
              </a:rPr>
              <a:t>恩惠</a:t>
            </a:r>
            <a:r>
              <a:rPr lang="en-US" sz="3600" dirty="0" smtClean="0">
                <a:latin typeface="+mn-ea"/>
              </a:rPr>
              <a:t>常</a:t>
            </a:r>
            <a:r>
              <a:rPr lang="zh-TW" altLang="en-US" sz="3600" dirty="0" smtClean="0">
                <a:latin typeface="+mn-ea"/>
              </a:rPr>
              <a:t>與</a:t>
            </a:r>
            <a:r>
              <a:rPr lang="zh-TW" altLang="en-US" sz="3600" dirty="0">
                <a:latin typeface="+mn-ea"/>
              </a:rPr>
              <a:t>你們同在！</a:t>
            </a:r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657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-7495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</a:t>
            </a:r>
            <a:r>
              <a:rPr lang="ja-JP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後</a:t>
            </a:r>
            <a:r>
              <a:rPr lang="zh-TW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二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14-18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0668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1600" dirty="0" smtClean="0">
                <a:latin typeface="+mn-ea"/>
              </a:rPr>
              <a:t>14 </a:t>
            </a:r>
            <a:r>
              <a:rPr lang="zh-TW" altLang="en-US" dirty="0" smtClean="0">
                <a:latin typeface="+mn-ea"/>
              </a:rPr>
              <a:t>你要使眾人回想這些事，在主面前囑咐他們：不可為言語爭辯；這是沒有益處的，只能敗壞聽見的人。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+mn-ea"/>
              </a:rPr>
              <a:t>15 </a:t>
            </a:r>
            <a:r>
              <a:rPr lang="zh-TW" altLang="en-US" dirty="0" smtClean="0">
                <a:latin typeface="+mn-ea"/>
              </a:rPr>
              <a:t>你當竭力在神面前得蒙喜悅，作無愧的工人，按着正意分解真理的道。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+mn-ea"/>
              </a:rPr>
              <a:t>16 </a:t>
            </a:r>
            <a:r>
              <a:rPr lang="zh-TW" altLang="en-US" b="1" dirty="0" smtClean="0">
                <a:latin typeface="+mn-ea"/>
              </a:rPr>
              <a:t>但要遠避世俗的虛談，因為這等人必進到更不敬虔的地步</a:t>
            </a:r>
            <a:r>
              <a:rPr lang="zh-TW" altLang="en-US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+mn-ea"/>
              </a:rPr>
              <a:t>17 </a:t>
            </a:r>
            <a:r>
              <a:rPr lang="zh-TW" altLang="en-US" b="1" dirty="0" smtClean="0">
                <a:latin typeface="+mn-ea"/>
              </a:rPr>
              <a:t>他們的話如同毒瘡，越爛越大；其中有 許米乃</a:t>
            </a:r>
            <a:r>
              <a:rPr lang="zh-CN" altLang="en-US" b="1" dirty="0" smtClean="0">
                <a:latin typeface="+mn-ea"/>
              </a:rPr>
              <a:t>和</a:t>
            </a:r>
            <a:r>
              <a:rPr lang="zh-TW" altLang="en-US" b="1" dirty="0" smtClean="0">
                <a:latin typeface="+mn-ea"/>
              </a:rPr>
              <a:t>腓理徒</a:t>
            </a:r>
            <a:r>
              <a:rPr lang="zh-TW" altLang="en-US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+mn-ea"/>
              </a:rPr>
              <a:t>18 </a:t>
            </a:r>
            <a:r>
              <a:rPr lang="zh-TW" altLang="en-US" b="1" dirty="0" smtClean="0">
                <a:latin typeface="+mn-ea"/>
              </a:rPr>
              <a:t>他們偏離了真道，說復活的事已過，就敗壞好些人的信心</a:t>
            </a:r>
            <a:r>
              <a:rPr lang="zh-TW" altLang="en-US" dirty="0" smtClean="0">
                <a:latin typeface="+mn-ea"/>
              </a:rPr>
              <a:t>。</a:t>
            </a:r>
            <a:endParaRPr lang="en-US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1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提後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二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22-23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1447800"/>
            <a:ext cx="749808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600" dirty="0" smtClean="0">
                <a:latin typeface="+mn-ea"/>
              </a:rPr>
              <a:t> 22 </a:t>
            </a:r>
            <a:r>
              <a:rPr lang="zh-TW" altLang="en-US" sz="3600" dirty="0" smtClean="0">
                <a:latin typeface="+mn-ea"/>
              </a:rPr>
              <a:t>你要逃避少年的私慾，同那清心禱告主的人追求公義、信德、仁愛、和平。</a:t>
            </a:r>
            <a:endParaRPr lang="en-US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23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b="1" dirty="0" smtClean="0">
                <a:latin typeface="+mn-ea"/>
              </a:rPr>
              <a:t>惟有那愚拙無學問的辯論，總要棄絕</a:t>
            </a:r>
            <a:r>
              <a:rPr lang="zh-TW" altLang="en-US" sz="3600" dirty="0" smtClean="0">
                <a:latin typeface="+mn-ea"/>
              </a:rPr>
              <a:t>，因為知道這等事是起爭競的。 </a:t>
            </a:r>
            <a:endParaRPr lang="en-US" altLang="zh-TW" sz="3600" dirty="0" smtClean="0">
              <a:latin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7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498080" cy="1143000"/>
          </a:xfrm>
        </p:spPr>
        <p:txBody>
          <a:bodyPr/>
          <a:lstStyle/>
          <a:p>
            <a:r>
              <a:rPr lang="ja-JP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提後</a:t>
            </a:r>
            <a:r>
              <a:rPr lang="zh-TW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三</a:t>
            </a:r>
            <a:r>
              <a:rPr lang="en-US" altLang="zh-TW" dirty="0" smtClean="0"/>
              <a:t>8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1524000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600" dirty="0" smtClean="0">
                <a:latin typeface="+mn-ea"/>
              </a:rPr>
              <a:t>8</a:t>
            </a:r>
            <a:r>
              <a:rPr lang="zh-TW" altLang="en-US" dirty="0" smtClean="0">
                <a:latin typeface="+mn-ea"/>
              </a:rPr>
              <a:t> </a:t>
            </a:r>
            <a:r>
              <a:rPr lang="zh-TW" altLang="en-US" sz="3600" b="1" dirty="0" smtClean="0">
                <a:latin typeface="+mn-ea"/>
              </a:rPr>
              <a:t>從前</a:t>
            </a:r>
            <a:r>
              <a:rPr lang="en-US" sz="3600" b="1" dirty="0" err="1" smtClean="0">
                <a:latin typeface="+mn-ea"/>
              </a:rPr>
              <a:t>雅尼</a:t>
            </a:r>
            <a:r>
              <a:rPr lang="zh-CN" altLang="en-US" sz="3600" b="1" dirty="0" smtClean="0">
                <a:latin typeface="+mn-ea"/>
              </a:rPr>
              <a:t>和</a:t>
            </a:r>
            <a:r>
              <a:rPr lang="en-US" sz="3600" b="1" dirty="0" err="1" smtClean="0">
                <a:latin typeface="+mn-ea"/>
              </a:rPr>
              <a:t>佯庇</a:t>
            </a:r>
            <a:r>
              <a:rPr lang="zh-TW" altLang="en-US" sz="3600" b="1" dirty="0" smtClean="0">
                <a:latin typeface="+mn-ea"/>
              </a:rPr>
              <a:t>怎樣敵擋</a:t>
            </a:r>
            <a:r>
              <a:rPr lang="en-US" sz="3600" b="1" dirty="0" err="1" smtClean="0">
                <a:latin typeface="+mn-ea"/>
              </a:rPr>
              <a:t>摩西</a:t>
            </a:r>
            <a:r>
              <a:rPr lang="zh-TW" altLang="en-US" sz="3600" b="1" dirty="0" smtClean="0">
                <a:latin typeface="+mn-ea"/>
              </a:rPr>
              <a:t>，這等人也怎樣敵擋真道</a:t>
            </a:r>
            <a:r>
              <a:rPr lang="zh-TW" altLang="en-US" sz="3600" dirty="0" smtClean="0">
                <a:latin typeface="+mn-ea"/>
              </a:rPr>
              <a:t>。他們的心地壞了，在真道上是可廢棄的。</a:t>
            </a:r>
            <a:endParaRPr lang="en-US" altLang="zh-TW" sz="3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524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提後四</a:t>
            </a:r>
            <a:r>
              <a:rPr lang="en-US" altLang="zh-TW" dirty="0" smtClean="0"/>
              <a:t>3-5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417637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3</a:t>
            </a:r>
            <a:r>
              <a:rPr lang="en-US" altLang="zh-TW" dirty="0" smtClean="0"/>
              <a:t> </a:t>
            </a:r>
            <a:r>
              <a:rPr lang="zh-TW" altLang="en-US" sz="3600" dirty="0" smtClean="0"/>
              <a:t>因為</a:t>
            </a:r>
            <a:r>
              <a:rPr lang="zh-TW" altLang="en-US" sz="3600" dirty="0"/>
              <a:t>時候要到，人必厭煩純正的道理，耳朵發癢，就隨從自己的情慾增添好些師傅，</a:t>
            </a:r>
            <a:r>
              <a:rPr lang="zh-TW" altLang="en-US" sz="3600" b="1" dirty="0"/>
              <a:t> 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4 </a:t>
            </a:r>
            <a:r>
              <a:rPr lang="zh-TW" altLang="en-US" sz="3600" dirty="0" smtClean="0"/>
              <a:t>並且</a:t>
            </a:r>
            <a:r>
              <a:rPr lang="zh-TW" altLang="en-US" sz="3600" dirty="0"/>
              <a:t>掩耳不聽真道，偏向荒渺的言語</a:t>
            </a:r>
            <a:r>
              <a:rPr lang="en-US" sz="3600" dirty="0" smtClean="0"/>
              <a:t>。</a:t>
            </a:r>
          </a:p>
          <a:p>
            <a:pPr marL="0" indent="0">
              <a:buNone/>
            </a:pPr>
            <a:r>
              <a:rPr lang="en-US" altLang="zh-TW" sz="1800" dirty="0">
                <a:latin typeface="+mn-ea"/>
              </a:rPr>
              <a:t>5</a:t>
            </a:r>
            <a:r>
              <a:rPr lang="en-US" sz="3600" dirty="0" smtClean="0"/>
              <a:t> </a:t>
            </a:r>
            <a:r>
              <a:rPr lang="zh-TW" altLang="en-US" sz="3600" dirty="0"/>
              <a:t>你卻要凡事謹慎，忍受苦難，做傳道的工夫，盡你的職分。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724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533400"/>
            <a:ext cx="8229600" cy="559276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+mn-ea"/>
              </a:rPr>
              <a:t>「囑咐那幾個人不可傳異教</a:t>
            </a:r>
            <a:r>
              <a:rPr lang="zh-TW" altLang="en-US" sz="3600" dirty="0" smtClean="0">
                <a:latin typeface="+mn-ea"/>
              </a:rPr>
              <a:t>」</a:t>
            </a:r>
            <a:endParaRPr lang="en-US" sz="3600" dirty="0">
              <a:latin typeface="+mn-ea"/>
            </a:endParaRPr>
          </a:p>
          <a:p>
            <a:r>
              <a:rPr lang="zh-TW" altLang="en-US" sz="3600" dirty="0">
                <a:latin typeface="+mn-ea"/>
              </a:rPr>
              <a:t>「有人丟棄良心，就在真道上如同船破壞了</a:t>
            </a:r>
            <a:r>
              <a:rPr lang="zh-TW" altLang="en-US" sz="3600" dirty="0" smtClean="0">
                <a:latin typeface="+mn-ea"/>
              </a:rPr>
              <a:t>一般」</a:t>
            </a:r>
            <a:endParaRPr lang="en-US" sz="3600" dirty="0">
              <a:latin typeface="+mn-ea"/>
            </a:endParaRPr>
          </a:p>
          <a:p>
            <a:r>
              <a:rPr lang="zh-TW" altLang="en-US" sz="3600" dirty="0">
                <a:latin typeface="+mn-ea"/>
              </a:rPr>
              <a:t>「必有人離棄真道，聽從那引誘人</a:t>
            </a:r>
            <a:r>
              <a:rPr lang="zh-TW" altLang="en-US" sz="3600" dirty="0" smtClean="0">
                <a:latin typeface="+mn-ea"/>
              </a:rPr>
              <a:t>的</a:t>
            </a:r>
            <a:r>
              <a:rPr lang="zh-TW" altLang="en-US" sz="3600" dirty="0" smtClean="0"/>
              <a:t>邪</a:t>
            </a:r>
            <a:r>
              <a:rPr lang="zh-TW" altLang="en-US" sz="3600" dirty="0" smtClean="0">
                <a:latin typeface="+mn-ea"/>
              </a:rPr>
              <a:t>靈</a:t>
            </a:r>
            <a:r>
              <a:rPr lang="zh-TW" altLang="en-US" sz="3600" dirty="0">
                <a:latin typeface="+mn-ea"/>
              </a:rPr>
              <a:t>和鬼魔的</a:t>
            </a:r>
            <a:r>
              <a:rPr lang="zh-TW" altLang="en-US" sz="3600" dirty="0" smtClean="0">
                <a:latin typeface="+mn-ea"/>
              </a:rPr>
              <a:t>道理」</a:t>
            </a:r>
            <a:endParaRPr lang="en-US" sz="3600" dirty="0">
              <a:latin typeface="+mn-ea"/>
            </a:endParaRPr>
          </a:p>
          <a:p>
            <a:r>
              <a:rPr lang="zh-TW" altLang="en-US" sz="3600" dirty="0">
                <a:latin typeface="+mn-ea"/>
              </a:rPr>
              <a:t>「只是要棄絕那世俗的言語和老婦荒渺的話</a:t>
            </a:r>
            <a:r>
              <a:rPr lang="zh-TW" altLang="en-US" sz="3600" dirty="0" smtClean="0">
                <a:latin typeface="+mn-ea"/>
              </a:rPr>
              <a:t>」</a:t>
            </a:r>
            <a:endParaRPr lang="en-US" sz="3600" dirty="0">
              <a:latin typeface="+mn-ea"/>
            </a:endParaRPr>
          </a:p>
          <a:p>
            <a:r>
              <a:rPr lang="zh-TW" altLang="en-US" sz="3600" dirty="0">
                <a:latin typeface="+mn-ea"/>
              </a:rPr>
              <a:t>「若有人傳異教，不服從我們主耶穌基督純正的話與那合乎敬虔的道理</a:t>
            </a:r>
            <a:r>
              <a:rPr lang="zh-TW" altLang="en-US" sz="3600" dirty="0" smtClean="0">
                <a:latin typeface="+mn-ea"/>
              </a:rPr>
              <a:t>」</a:t>
            </a:r>
            <a:endParaRPr lang="en-US" sz="3600" dirty="0">
              <a:latin typeface="+mn-ea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288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609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17 </a:t>
            </a:r>
            <a:r>
              <a:rPr lang="zh-TW" altLang="en-US" sz="3600" dirty="0" smtClean="0">
                <a:latin typeface="+mn-ea"/>
              </a:rPr>
              <a:t>他們的話如同毒瘡，越爛越大；其中有許米乃</a:t>
            </a:r>
            <a:r>
              <a:rPr lang="zh-CN" altLang="en-US" sz="3600" dirty="0" smtClean="0">
                <a:latin typeface="+mn-ea"/>
              </a:rPr>
              <a:t>和</a:t>
            </a:r>
            <a:r>
              <a:rPr lang="zh-TW" altLang="en-US" sz="3600" dirty="0" smtClean="0">
                <a:latin typeface="+mn-ea"/>
              </a:rPr>
              <a:t>腓理徒，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18 </a:t>
            </a:r>
            <a:r>
              <a:rPr lang="zh-TW" altLang="en-US" sz="3600" dirty="0" smtClean="0">
                <a:latin typeface="+mn-ea"/>
              </a:rPr>
              <a:t>他們偏離了真道，說復活的事已過，就敗壞好些人的信心。</a:t>
            </a:r>
            <a:endParaRPr lang="en-US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19 </a:t>
            </a:r>
            <a:r>
              <a:rPr lang="zh-TW" altLang="en-US" sz="3600" dirty="0" smtClean="0">
                <a:latin typeface="+mn-ea"/>
              </a:rPr>
              <a:t>然而，神堅固的根基立住了；上面有這印記說：「主認識誰是他的人」；又說：「凡稱呼主名的人總要離開不義。」</a:t>
            </a:r>
            <a:endParaRPr lang="en-US" sz="3600" dirty="0" smtClean="0">
              <a:latin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3400" y="304800"/>
            <a:ext cx="8305800" cy="5791200"/>
          </a:xfrm>
        </p:spPr>
        <p:txBody>
          <a:bodyPr>
            <a:normAutofit lnSpcReduction="10000"/>
          </a:bodyPr>
          <a:lstStyle/>
          <a:p>
            <a:r>
              <a:rPr lang="zh-TW" altLang="en-US" sz="3900" dirty="0" smtClean="0">
                <a:latin typeface="+mn-ea"/>
              </a:rPr>
              <a:t>「你要保守所託付你的，躲避世俗的虛談和那敵真道、似是而非的學問。 已經有人自稱有這學問，就偏離了真道。」</a:t>
            </a:r>
            <a:endParaRPr lang="en-US" sz="3900" dirty="0" smtClean="0">
              <a:latin typeface="+mn-ea"/>
            </a:endParaRPr>
          </a:p>
          <a:p>
            <a:r>
              <a:rPr lang="zh-TW" altLang="en-US" sz="3900" dirty="0" smtClean="0">
                <a:latin typeface="+mn-ea"/>
              </a:rPr>
              <a:t>「他們的話如同毒瘡，越爛越大；</a:t>
            </a:r>
            <a:r>
              <a:rPr lang="zh-CN" altLang="en-US" sz="3900" dirty="0" smtClean="0">
                <a:latin typeface="+mn-ea"/>
              </a:rPr>
              <a:t>其中有 </a:t>
            </a:r>
            <a:r>
              <a:rPr lang="zh-TW" altLang="en-US" sz="3900" dirty="0" smtClean="0">
                <a:latin typeface="+mn-ea"/>
              </a:rPr>
              <a:t>許米乃</a:t>
            </a:r>
            <a:r>
              <a:rPr lang="zh-CN" altLang="en-US" sz="3900" dirty="0" smtClean="0">
                <a:latin typeface="+mn-ea"/>
              </a:rPr>
              <a:t>和</a:t>
            </a:r>
            <a:r>
              <a:rPr lang="zh-TW" altLang="en-US" sz="3900" dirty="0">
                <a:latin typeface="+mn-ea"/>
              </a:rPr>
              <a:t>腓理徒</a:t>
            </a:r>
            <a:r>
              <a:rPr lang="zh-TW" altLang="en-US" sz="3900" dirty="0" smtClean="0">
                <a:latin typeface="+mn-ea"/>
              </a:rPr>
              <a:t>， 他們偏離了真道，說復活的事已過，就敗壞好些人的信心。」</a:t>
            </a:r>
            <a:endParaRPr lang="en-US" sz="3900" dirty="0" smtClean="0">
              <a:latin typeface="+mn-ea"/>
            </a:endParaRPr>
          </a:p>
          <a:p>
            <a:r>
              <a:rPr lang="zh-TW" altLang="en-US" sz="3900" dirty="0" smtClean="0">
                <a:latin typeface="+mn-ea"/>
              </a:rPr>
              <a:t>「有敬虔的外貌，卻背了敬虔的實意；這等人你要躲開」</a:t>
            </a:r>
            <a:endParaRPr lang="en-US" sz="3900" dirty="0" smtClean="0">
              <a:latin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87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498080" cy="1143000"/>
          </a:xfrm>
        </p:spPr>
        <p:txBody>
          <a:bodyPr/>
          <a:lstStyle/>
          <a:p>
            <a:r>
              <a:rPr lang="zh-TW" altLang="en-US" dirty="0" smtClean="0"/>
              <a:t>提後一</a:t>
            </a:r>
            <a:r>
              <a:rPr lang="en-US" altLang="zh-TW" dirty="0" smtClean="0"/>
              <a:t>13-14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49808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13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你</a:t>
            </a:r>
            <a:r>
              <a:rPr lang="zh-TW" altLang="en-US" sz="3600" dirty="0"/>
              <a:t>從我聽的那純正話語的規模，要用在基督耶穌裏的信心和愛心，</a:t>
            </a:r>
            <a:r>
              <a:rPr lang="zh-CN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常常守着</a:t>
            </a:r>
            <a:r>
              <a:rPr lang="zh-CN" altLang="en-US" sz="3600" dirty="0" smtClean="0"/>
              <a:t>。</a:t>
            </a:r>
            <a:r>
              <a:rPr lang="en-US" altLang="zh-TW" sz="1800" dirty="0" smtClean="0">
                <a:latin typeface="+mn-ea"/>
              </a:rPr>
              <a:t>14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從前</a:t>
            </a:r>
            <a:r>
              <a:rPr lang="zh-TW" altLang="en-US" sz="3600" dirty="0"/>
              <a:t>所交託你的善道，你要靠着那住在我們裏面的聖靈</a:t>
            </a:r>
            <a:r>
              <a:rPr lang="zh-CN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牢牢地守着</a:t>
            </a:r>
            <a:r>
              <a:rPr lang="en-US" sz="36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5382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838200"/>
            <a:ext cx="8229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+mn-ea"/>
              </a:rPr>
              <a:t>「除非聖經或理由清楚的說服我</a:t>
            </a:r>
            <a:r>
              <a:rPr lang="en-US" altLang="zh-TW" sz="4000" dirty="0">
                <a:latin typeface="+mn-ea"/>
              </a:rPr>
              <a:t>…</a:t>
            </a:r>
            <a:r>
              <a:rPr lang="zh-TW" altLang="en-US" sz="4000" dirty="0">
                <a:latin typeface="+mn-ea"/>
              </a:rPr>
              <a:t>我受所引用的聖經約束，我的良心受神的話捆綁。我不能，也不願收回任何的意見，因為違背良心既不安全，也不正當。我不能那樣作。這是我的立場，求神幫助我。</a:t>
            </a:r>
            <a:r>
              <a:rPr lang="zh-TW" altLang="en-US" sz="4000" dirty="0" smtClean="0">
                <a:latin typeface="+mn-ea"/>
              </a:rPr>
              <a:t>」</a:t>
            </a:r>
            <a:endParaRPr lang="en-US" altLang="zh-TW" sz="4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4000" dirty="0">
                <a:latin typeface="+mn-ea"/>
              </a:rPr>
              <a:t> </a:t>
            </a:r>
            <a:r>
              <a:rPr lang="en-US" altLang="zh-TW" sz="4000" dirty="0" smtClean="0">
                <a:latin typeface="+mn-ea"/>
              </a:rPr>
              <a:t>                                        </a:t>
            </a:r>
            <a:r>
              <a:rPr lang="zh-TW" altLang="en-US" sz="4000" dirty="0" smtClean="0">
                <a:latin typeface="+mn-ea"/>
              </a:rPr>
              <a:t>馬丁路德</a:t>
            </a:r>
            <a:endParaRPr lang="en-US" sz="4000" dirty="0">
              <a:latin typeface="+mn-ea"/>
            </a:endParaRPr>
          </a:p>
          <a:p>
            <a:endParaRPr 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9420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4000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latin typeface="+mj-ea"/>
                <a:ea typeface="+mj-ea"/>
              </a:rPr>
              <a:t>末日</a:t>
            </a:r>
            <a:r>
              <a:rPr lang="zh-TW" altLang="en-US" sz="4400" dirty="0">
                <a:latin typeface="+mj-ea"/>
                <a:ea typeface="+mj-ea"/>
              </a:rPr>
              <a:t>是「不得時」的日子</a:t>
            </a:r>
            <a:endParaRPr lang="en-US" sz="4400" dirty="0">
              <a:latin typeface="+mj-ea"/>
              <a:ea typeface="+mj-ea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5320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9200" y="762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dirty="0" smtClean="0">
                <a:latin typeface="+mj-ea"/>
                <a:ea typeface="+mj-ea"/>
              </a:rPr>
              <a:t>三個愛：</a:t>
            </a:r>
            <a:endParaRPr lang="en-US" altLang="zh-TW" sz="4000" dirty="0" smtClean="0">
              <a:latin typeface="+mj-ea"/>
              <a:ea typeface="+mj-ea"/>
            </a:endParaRPr>
          </a:p>
          <a:p>
            <a:r>
              <a:rPr lang="zh-TW" altLang="en-US" dirty="0" smtClean="0"/>
              <a:t>愛</a:t>
            </a:r>
            <a:r>
              <a:rPr lang="zh-TW" altLang="en-US" dirty="0"/>
              <a:t>自己（</a:t>
            </a:r>
            <a:r>
              <a:rPr lang="en-US" dirty="0"/>
              <a:t>lovers of self</a:t>
            </a:r>
            <a:r>
              <a:rPr lang="en-US" dirty="0" smtClean="0"/>
              <a:t>)</a:t>
            </a:r>
          </a:p>
          <a:p>
            <a:r>
              <a:rPr lang="zh-TW" altLang="en-US" dirty="0" smtClean="0"/>
              <a:t>愛</a:t>
            </a:r>
            <a:r>
              <a:rPr lang="zh-TW" altLang="en-US" dirty="0"/>
              <a:t>錢財</a:t>
            </a:r>
            <a:r>
              <a:rPr lang="en-US" dirty="0"/>
              <a:t>(lovers of </a:t>
            </a:r>
            <a:r>
              <a:rPr lang="en-US" dirty="0" smtClean="0"/>
              <a:t>money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愛</a:t>
            </a:r>
            <a:r>
              <a:rPr lang="zh-TW" altLang="en-US" dirty="0"/>
              <a:t>宴樂（</a:t>
            </a:r>
            <a:r>
              <a:rPr lang="en-US" dirty="0"/>
              <a:t>lovers of pleasure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zh-TW" altLang="en-US" sz="4000" dirty="0"/>
              <a:t>兩</a:t>
            </a:r>
            <a:r>
              <a:rPr lang="zh-TW" altLang="en-US" sz="4000" dirty="0" smtClean="0">
                <a:latin typeface="+mj-ea"/>
                <a:ea typeface="+mj-ea"/>
              </a:rPr>
              <a:t>個</a:t>
            </a:r>
            <a:r>
              <a:rPr lang="zh-TW" altLang="en-US" sz="4000" dirty="0">
                <a:latin typeface="+mj-ea"/>
                <a:ea typeface="+mj-ea"/>
              </a:rPr>
              <a:t>不愛</a:t>
            </a:r>
            <a:r>
              <a:rPr lang="zh-TW" altLang="en-US" sz="4000" dirty="0" smtClean="0">
                <a:latin typeface="+mj-ea"/>
                <a:ea typeface="+mj-ea"/>
              </a:rPr>
              <a:t>：</a:t>
            </a:r>
            <a:endParaRPr lang="en-US" altLang="zh-TW" sz="4000" dirty="0" smtClean="0">
              <a:latin typeface="+mj-ea"/>
              <a:ea typeface="+mj-ea"/>
            </a:endParaRPr>
          </a:p>
          <a:p>
            <a:r>
              <a:rPr lang="zh-TW" altLang="en-US" dirty="0" smtClean="0"/>
              <a:t>不</a:t>
            </a:r>
            <a:r>
              <a:rPr lang="zh-TW" altLang="en-US" dirty="0"/>
              <a:t>愛</a:t>
            </a:r>
            <a:r>
              <a:rPr lang="zh-TW" altLang="en-US" dirty="0" smtClean="0"/>
              <a:t>良善</a:t>
            </a:r>
            <a:endParaRPr lang="en-US" altLang="zh-TW" dirty="0" smtClean="0"/>
          </a:p>
          <a:p>
            <a:r>
              <a:rPr lang="zh-TW" altLang="en-US" dirty="0" smtClean="0"/>
              <a:t>不</a:t>
            </a:r>
            <a:r>
              <a:rPr lang="zh-TW" altLang="en-US" dirty="0"/>
              <a:t>愛神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35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約翰一</a:t>
            </a:r>
            <a:r>
              <a:rPr lang="zh-TW" altLang="en-US" dirty="0" smtClean="0"/>
              <a:t>書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二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15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/>
              <a:t>不要愛世界和世界上的事。人若愛世界，愛父的心就不在他裏面了。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246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762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20 </a:t>
            </a:r>
            <a:r>
              <a:rPr lang="zh-TW" altLang="en-US" sz="3600" dirty="0" smtClean="0">
                <a:latin typeface="+mn-ea"/>
              </a:rPr>
              <a:t>在大戶人家，不但有金器銀器，也有木器瓦器；有作為貴重的，有作為卑賤的。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21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人若自潔，脫離卑賤的事，就必作貴重的器皿，成為聖潔，合乎主用，預備行各樣的善事。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 22 </a:t>
            </a:r>
            <a:r>
              <a:rPr lang="zh-TW" altLang="en-US" sz="3600" dirty="0" smtClean="0">
                <a:latin typeface="+mn-ea"/>
              </a:rPr>
              <a:t>你要逃避少年的私慾，同那清心禱告主的人追求公義、信德、仁愛、和平。</a:t>
            </a:r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760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762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23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惟有那愚拙無學問的辯論，總要棄絕，因為知道這等事是起爭競的。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24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然而主的僕人不可爭競，只要溫溫和和地待眾人，善於教導，存心忍耐，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25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用溫柔勸戒那抵擋的人；或者神給他們悔改的心，可以明白真道，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26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叫他們這已經被魔鬼任意擄去的，可以醒悟，脫離他的網羅。</a:t>
            </a:r>
            <a:endParaRPr lang="en-US" sz="3600" dirty="0" smtClean="0">
              <a:latin typeface="+mn-ea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76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</a:t>
            </a:r>
            <a:r>
              <a:rPr lang="ja-JP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後</a:t>
            </a:r>
            <a:r>
              <a:rPr lang="zh-TW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三</a:t>
            </a:r>
            <a:r>
              <a:rPr lang="ru-RU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1-</a:t>
            </a:r>
            <a:r>
              <a:rPr 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9</a:t>
            </a:r>
            <a:endParaRPr lang="en-US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1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你</a:t>
            </a:r>
            <a:r>
              <a:rPr lang="zh-TW" altLang="en-US" sz="3600" dirty="0">
                <a:latin typeface="+mn-ea"/>
              </a:rPr>
              <a:t>該知道，末世必有危險的日子來到</a:t>
            </a:r>
            <a:r>
              <a:rPr lang="zh-TW" altLang="en-US" sz="3600" dirty="0" smtClean="0">
                <a:latin typeface="+mn-ea"/>
              </a:rPr>
              <a:t>。</a:t>
            </a:r>
            <a:endParaRPr lang="en-US" altLang="zh-TW" sz="3600" dirty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2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因為</a:t>
            </a:r>
            <a:r>
              <a:rPr lang="zh-TW" altLang="en-US" sz="3600" dirty="0">
                <a:latin typeface="+mn-ea"/>
              </a:rPr>
              <a:t>那時，人要專顧自己，貪愛錢財，自誇，狂傲，謗讟，違背父母，忘恩負義，心不聖潔</a:t>
            </a:r>
            <a:r>
              <a:rPr lang="zh-TW" altLang="en-US" sz="3600" dirty="0" smtClean="0">
                <a:latin typeface="+mn-ea"/>
              </a:rPr>
              <a:t>，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>
                <a:latin typeface="+mn-ea"/>
              </a:rPr>
              <a:t>3</a:t>
            </a:r>
            <a:r>
              <a:rPr lang="zh-TW" altLang="en-US" sz="3600" dirty="0" smtClean="0">
                <a:latin typeface="+mn-ea"/>
              </a:rPr>
              <a:t> </a:t>
            </a:r>
            <a:r>
              <a:rPr lang="zh-TW" altLang="en-US" sz="3600" dirty="0">
                <a:latin typeface="+mn-ea"/>
              </a:rPr>
              <a:t>無親情</a:t>
            </a:r>
            <a:r>
              <a:rPr lang="zh-TW" altLang="en-US" dirty="0">
                <a:latin typeface="+mn-ea"/>
              </a:rPr>
              <a:t>，</a:t>
            </a:r>
            <a:r>
              <a:rPr lang="zh-TW" altLang="en-US" sz="3600" dirty="0">
                <a:latin typeface="+mn-ea"/>
              </a:rPr>
              <a:t>不解怨</a:t>
            </a:r>
            <a:r>
              <a:rPr lang="zh-TW" altLang="en-US" dirty="0">
                <a:latin typeface="+mn-ea"/>
              </a:rPr>
              <a:t>，</a:t>
            </a:r>
            <a:r>
              <a:rPr lang="zh-TW" altLang="en-US" sz="3600" dirty="0">
                <a:latin typeface="+mn-ea"/>
              </a:rPr>
              <a:t>好說讒言</a:t>
            </a:r>
            <a:r>
              <a:rPr lang="zh-TW" altLang="en-US" dirty="0">
                <a:latin typeface="+mn-ea"/>
              </a:rPr>
              <a:t>，</a:t>
            </a:r>
            <a:r>
              <a:rPr lang="zh-TW" altLang="en-US" sz="3600" dirty="0">
                <a:latin typeface="+mn-ea"/>
              </a:rPr>
              <a:t>不能自</a:t>
            </a:r>
            <a:r>
              <a:rPr lang="zh-TW" altLang="en-US" sz="3600" dirty="0" smtClean="0">
                <a:latin typeface="+mn-ea"/>
              </a:rPr>
              <a:t>約</a:t>
            </a:r>
            <a:r>
              <a:rPr lang="zh-TW" altLang="en-US" dirty="0" smtClean="0">
                <a:latin typeface="+mn-ea"/>
              </a:rPr>
              <a:t>，</a:t>
            </a:r>
            <a:r>
              <a:rPr lang="zh-TW" altLang="en-US" sz="3600" dirty="0">
                <a:latin typeface="+mn-ea"/>
              </a:rPr>
              <a:t>性情凶暴，不愛良善，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 smtClean="0">
                <a:latin typeface="+mn-ea"/>
              </a:rPr>
              <a:t>4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賣主</a:t>
            </a:r>
            <a:r>
              <a:rPr lang="zh-TW" altLang="en-US" sz="3600" dirty="0">
                <a:latin typeface="+mn-ea"/>
              </a:rPr>
              <a:t>賣友，任意妄為，自高自大，愛宴樂，不愛神</a:t>
            </a:r>
            <a:r>
              <a:rPr lang="zh-TW" altLang="en-US" sz="3600" dirty="0" smtClean="0">
                <a:latin typeface="+mn-ea"/>
              </a:rPr>
              <a:t>，</a:t>
            </a:r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5204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457200"/>
            <a:ext cx="8305800" cy="6019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5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有敬虔的外貌，卻背了敬虔的實意；這等人你要躲開。 </a:t>
            </a:r>
            <a:endParaRPr lang="en-US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6</a:t>
            </a:r>
            <a:r>
              <a:rPr lang="en-US" altLang="zh-TW" sz="39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那</a:t>
            </a:r>
            <a:r>
              <a:rPr lang="zh-TW" altLang="en-US" sz="3600" dirty="0">
                <a:latin typeface="+mn-ea"/>
              </a:rPr>
              <a:t>偷進人家、牢籠無知婦女的，正是這等人</a:t>
            </a:r>
            <a:r>
              <a:rPr lang="zh-TW" altLang="en-US" sz="3000" dirty="0">
                <a:latin typeface="+mn-ea"/>
              </a:rPr>
              <a:t>。</a:t>
            </a:r>
            <a:r>
              <a:rPr lang="zh-TW" altLang="en-US" sz="3600" dirty="0">
                <a:latin typeface="+mn-ea"/>
              </a:rPr>
              <a:t>這些婦女擔負罪惡</a:t>
            </a:r>
            <a:r>
              <a:rPr lang="zh-TW" altLang="en-US" sz="3000" dirty="0">
                <a:latin typeface="+mn-ea"/>
              </a:rPr>
              <a:t>，</a:t>
            </a:r>
            <a:r>
              <a:rPr lang="zh-TW" altLang="en-US" sz="3600" dirty="0">
                <a:latin typeface="+mn-ea"/>
              </a:rPr>
              <a:t>被各樣的私慾引誘</a:t>
            </a:r>
            <a:r>
              <a:rPr lang="zh-TW" altLang="en-US" sz="3000" dirty="0">
                <a:latin typeface="+mn-ea"/>
              </a:rPr>
              <a:t>，</a:t>
            </a:r>
            <a:r>
              <a:rPr lang="zh-TW" altLang="en-US" sz="3600" dirty="0">
                <a:latin typeface="+mn-ea"/>
              </a:rPr>
              <a:t> 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7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常常</a:t>
            </a:r>
            <a:r>
              <a:rPr lang="zh-TW" altLang="en-US" sz="3600" dirty="0">
                <a:latin typeface="+mn-ea"/>
              </a:rPr>
              <a:t>學習，終久不能明白真道</a:t>
            </a:r>
            <a:r>
              <a:rPr lang="zh-TW" altLang="en-US" sz="3600" dirty="0" smtClean="0">
                <a:latin typeface="+mn-ea"/>
              </a:rPr>
              <a:t>。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>
                <a:latin typeface="+mn-ea"/>
              </a:rPr>
              <a:t>8</a:t>
            </a:r>
            <a:r>
              <a:rPr lang="zh-TW" altLang="en-US" sz="3600" dirty="0" smtClean="0">
                <a:latin typeface="+mn-ea"/>
              </a:rPr>
              <a:t> 從前</a:t>
            </a:r>
            <a:r>
              <a:rPr lang="en-US" sz="3600" dirty="0" err="1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雅尼</a:t>
            </a:r>
            <a:r>
              <a:rPr lang="zh-CN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</a:t>
            </a:r>
            <a:r>
              <a:rPr lang="en-US" sz="3600" dirty="0" err="1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佯庇</a:t>
            </a:r>
            <a:r>
              <a:rPr lang="zh-TW" altLang="en-US" sz="3600" dirty="0" smtClean="0">
                <a:latin typeface="+mn-ea"/>
              </a:rPr>
              <a:t>怎樣</a:t>
            </a:r>
            <a:r>
              <a:rPr lang="zh-TW" altLang="en-US" sz="3600" dirty="0">
                <a:latin typeface="+mn-ea"/>
              </a:rPr>
              <a:t>敵</a:t>
            </a:r>
            <a:r>
              <a:rPr lang="zh-TW" altLang="en-US" sz="3600" dirty="0" smtClean="0">
                <a:latin typeface="+mn-ea"/>
              </a:rPr>
              <a:t>擋</a:t>
            </a:r>
            <a:r>
              <a:rPr lang="en-US" sz="3600" dirty="0" err="1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摩西</a:t>
            </a:r>
            <a:r>
              <a:rPr lang="zh-TW" altLang="en-US" sz="3600" dirty="0" smtClean="0">
                <a:latin typeface="+mn-ea"/>
              </a:rPr>
              <a:t>，</a:t>
            </a:r>
            <a:r>
              <a:rPr lang="zh-TW" altLang="en-US" sz="3600" dirty="0">
                <a:latin typeface="+mn-ea"/>
              </a:rPr>
              <a:t>這等人也怎樣敵擋真道。他們的心地壞了，在真道上是可廢棄的</a:t>
            </a:r>
            <a:r>
              <a:rPr lang="zh-TW" altLang="en-US" sz="3600" dirty="0" smtClean="0">
                <a:latin typeface="+mn-ea"/>
              </a:rPr>
              <a:t>。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900" dirty="0">
                <a:latin typeface="+mn-ea"/>
              </a:rPr>
              <a:t>9</a:t>
            </a:r>
            <a:r>
              <a:rPr lang="zh-TW" altLang="en-US" sz="3600" dirty="0" smtClean="0">
                <a:latin typeface="+mn-ea"/>
              </a:rPr>
              <a:t> </a:t>
            </a:r>
            <a:r>
              <a:rPr lang="zh-TW" altLang="en-US" sz="3600" dirty="0">
                <a:latin typeface="+mn-ea"/>
              </a:rPr>
              <a:t>然而他們不能再這樣敵擋；因為他們的愚昧必在眾人面前顯露出來，像那二人一樣。</a:t>
            </a:r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660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3000" y="838200"/>
            <a:ext cx="749808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提後一</a:t>
            </a:r>
            <a:r>
              <a:rPr lang="en-US" altLang="zh-TW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15</a:t>
            </a:r>
            <a:endParaRPr 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3600" dirty="0" err="1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凡在</a:t>
            </a:r>
            <a: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亞細亞的</a:t>
            </a: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人都離棄我，這是你知道的，其中</a:t>
            </a:r>
            <a: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有腓吉路</a:t>
            </a:r>
            <a:r>
              <a:rPr lang="zh-CN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</a:t>
            </a:r>
            <a: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黑</a:t>
            </a: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摩其尼 </a:t>
            </a:r>
            <a:r>
              <a:rPr 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</a:p>
          <a:p>
            <a:pPr marL="0" indent="0">
              <a:buNone/>
            </a:pPr>
            <a:endParaRPr lang="en-US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提後四</a:t>
            </a:r>
            <a:r>
              <a:rPr lang="en-US" altLang="zh-TW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16</a:t>
            </a: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我初次申訴，沒有人前來幫助，竟都離棄我；但願這罪不歸與他們。</a:t>
            </a:r>
            <a:endParaRPr 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altLang="zh-TW" sz="3600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zh-TW" altLang="en-US" sz="36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endParaRPr 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827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提前一</a:t>
            </a:r>
            <a:r>
              <a:rPr lang="en-US" altLang="zh-TW" dirty="0" smtClean="0"/>
              <a:t>3-4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3</a:t>
            </a:r>
            <a:r>
              <a:rPr lang="en-US" altLang="zh-TW" dirty="0" smtClean="0"/>
              <a:t> </a:t>
            </a:r>
            <a:r>
              <a:rPr lang="zh-TW" altLang="en-US" sz="3600" dirty="0" smtClean="0">
                <a:latin typeface="+mn-ea"/>
              </a:rPr>
              <a:t>我</a:t>
            </a:r>
            <a:r>
              <a:rPr lang="en-US" sz="3600" dirty="0" smtClean="0">
                <a:latin typeface="+mn-ea"/>
              </a:rPr>
              <a:t>往</a:t>
            </a:r>
            <a:r>
              <a:rPr lang="zh-TW" altLang="en-US" sz="3600" dirty="0" smtClean="0">
                <a:latin typeface="+mn-ea"/>
              </a:rPr>
              <a:t>馬其頓去</a:t>
            </a:r>
            <a:r>
              <a:rPr lang="zh-TW" altLang="en-US" sz="3600" dirty="0">
                <a:latin typeface="+mn-ea"/>
              </a:rPr>
              <a:t>的時候，曾勸你仍住在 </a:t>
            </a:r>
            <a:r>
              <a:rPr lang="zh-CN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以</a:t>
            </a:r>
            <a:r>
              <a:rPr lang="zh-CN" altLang="en-US" sz="3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弗所</a:t>
            </a:r>
            <a:r>
              <a:rPr lang="zh-TW" altLang="en-US" sz="3600" dirty="0" smtClean="0">
                <a:latin typeface="+mn-ea"/>
              </a:rPr>
              <a:t>，</a:t>
            </a:r>
            <a:r>
              <a:rPr lang="zh-TW" altLang="en-US" sz="3600" dirty="0">
                <a:latin typeface="+mn-ea"/>
              </a:rPr>
              <a:t>好囑咐那幾個人不可傳異教</a:t>
            </a:r>
            <a:r>
              <a:rPr lang="zh-TW" altLang="en-US" sz="3600" dirty="0" smtClean="0">
                <a:latin typeface="+mn-ea"/>
              </a:rPr>
              <a:t>，</a:t>
            </a:r>
            <a:endParaRPr lang="en-US" altLang="zh-TW" sz="3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+mn-ea"/>
              </a:rPr>
              <a:t>4</a:t>
            </a:r>
            <a:r>
              <a:rPr lang="en-US" altLang="zh-TW" sz="3600" dirty="0" smtClean="0">
                <a:latin typeface="+mn-ea"/>
              </a:rPr>
              <a:t> </a:t>
            </a:r>
            <a:r>
              <a:rPr lang="zh-TW" altLang="en-US" sz="3600" dirty="0" smtClean="0">
                <a:latin typeface="+mn-ea"/>
              </a:rPr>
              <a:t>也</a:t>
            </a:r>
            <a:r>
              <a:rPr lang="zh-TW" altLang="en-US" sz="3600" dirty="0">
                <a:latin typeface="+mn-ea"/>
              </a:rPr>
              <a:t>不可聽從荒渺無憑的話語和無窮的</a:t>
            </a:r>
            <a:r>
              <a:rPr lang="zh-TW" altLang="en-US" sz="3600" dirty="0" smtClean="0">
                <a:latin typeface="+mn-ea"/>
              </a:rPr>
              <a:t>家譜。</a:t>
            </a:r>
            <a:endParaRPr 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021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310</TotalTime>
  <Words>2608</Words>
  <Application>Microsoft Office PowerPoint</Application>
  <PresentationFormat>如螢幕大小 (4:3)</PresentationFormat>
  <Paragraphs>140</Paragraphs>
  <Slides>35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36" baseType="lpstr">
      <vt:lpstr>夏至</vt:lpstr>
      <vt:lpstr>聯堂培靈會（第一堂） 末世的挑戰 2019年3月14日</vt:lpstr>
      <vt:lpstr>提後二14-26</vt:lpstr>
      <vt:lpstr>PowerPoint 簡報</vt:lpstr>
      <vt:lpstr>PowerPoint 簡報</vt:lpstr>
      <vt:lpstr>PowerPoint 簡報</vt:lpstr>
      <vt:lpstr>提後三1-9</vt:lpstr>
      <vt:lpstr>PowerPoint 簡報</vt:lpstr>
      <vt:lpstr>PowerPoint 簡報</vt:lpstr>
      <vt:lpstr>提前一3-4</vt:lpstr>
      <vt:lpstr>PowerPoint 簡報</vt:lpstr>
      <vt:lpstr>PowerPoint 簡報</vt:lpstr>
      <vt:lpstr>提後一6-8</vt:lpstr>
      <vt:lpstr>彼前4:12</vt:lpstr>
      <vt:lpstr>太十16-22</vt:lpstr>
      <vt:lpstr>PowerPoint 簡報</vt:lpstr>
      <vt:lpstr>PowerPoint 簡報</vt:lpstr>
      <vt:lpstr>林後四7-11</vt:lpstr>
      <vt:lpstr>林後十一23-28</vt:lpstr>
      <vt:lpstr>末日有敵真道似是而非學問的危險(徒二十28-32)</vt:lpstr>
      <vt:lpstr>提前 一18-20</vt:lpstr>
      <vt:lpstr>提前四1-2</vt:lpstr>
      <vt:lpstr>提前四6-7</vt:lpstr>
      <vt:lpstr>提前六3-5</vt:lpstr>
      <vt:lpstr>提前六20-21</vt:lpstr>
      <vt:lpstr>提後二14-18</vt:lpstr>
      <vt:lpstr>提後二22-23</vt:lpstr>
      <vt:lpstr>提後三8</vt:lpstr>
      <vt:lpstr>提後四3-5</vt:lpstr>
      <vt:lpstr>PowerPoint 簡報</vt:lpstr>
      <vt:lpstr>PowerPoint 簡報</vt:lpstr>
      <vt:lpstr>提後一13-14</vt:lpstr>
      <vt:lpstr>PowerPoint 簡報</vt:lpstr>
      <vt:lpstr>PowerPoint 簡報</vt:lpstr>
      <vt:lpstr> </vt:lpstr>
      <vt:lpstr>約翰一書二15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聯堂培靈會（第一堂） 末世洪流-作無愧工人</dc:title>
  <dc:creator>user</dc:creator>
  <cp:lastModifiedBy>toto</cp:lastModifiedBy>
  <cp:revision>36</cp:revision>
  <dcterms:created xsi:type="dcterms:W3CDTF">2019-03-12T05:57:59Z</dcterms:created>
  <dcterms:modified xsi:type="dcterms:W3CDTF">2019-03-13T09:22:31Z</dcterms:modified>
</cp:coreProperties>
</file>