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86" r:id="rId7"/>
    <p:sldId id="257" r:id="rId8"/>
    <p:sldId id="272" r:id="rId9"/>
    <p:sldId id="266" r:id="rId10"/>
    <p:sldId id="258" r:id="rId11"/>
    <p:sldId id="259" r:id="rId12"/>
    <p:sldId id="320" r:id="rId13"/>
    <p:sldId id="321" r:id="rId14"/>
    <p:sldId id="322" r:id="rId15"/>
    <p:sldId id="287" r:id="rId16"/>
    <p:sldId id="278" r:id="rId17"/>
    <p:sldId id="260" r:id="rId18"/>
    <p:sldId id="262" r:id="rId19"/>
    <p:sldId id="263" r:id="rId20"/>
    <p:sldId id="284" r:id="rId21"/>
    <p:sldId id="283" r:id="rId22"/>
    <p:sldId id="269" r:id="rId23"/>
    <p:sldId id="267" r:id="rId24"/>
    <p:sldId id="261" r:id="rId25"/>
    <p:sldId id="270" r:id="rId26"/>
    <p:sldId id="268" r:id="rId27"/>
    <p:sldId id="271" r:id="rId28"/>
    <p:sldId id="285" r:id="rId29"/>
    <p:sldId id="279" r:id="rId30"/>
    <p:sldId id="264" r:id="rId31"/>
    <p:sldId id="265" r:id="rId32"/>
    <p:sldId id="280" r:id="rId3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210" autoAdjust="0"/>
  </p:normalViewPr>
  <p:slideViewPr>
    <p:cSldViewPr snapToGrid="0">
      <p:cViewPr varScale="1">
        <p:scale>
          <a:sx n="44" d="100"/>
          <a:sy n="44" d="100"/>
        </p:scale>
        <p:origin x="-12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0EBAA6C-BA2E-4BE0-8EB3-7EDA2A789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CCBF437-FDDA-416B-BC92-2C845B66A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5BB18AD-A1CE-4882-8A88-6DD80BB6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59200B4-4DCF-4AEE-9435-6584D66D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6EDD0C1-15CD-4802-8C75-BFA865E9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8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A4CD160-F3BE-4E17-9B16-45FD269B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4EBB603-0881-4294-9555-F01D26456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F19A880-BBFF-43E9-905C-1261FA41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89C19AF-01FA-4E67-8FB9-95A0886C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F47BDD9-5CF8-4D28-BAE6-B6708544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74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0FBF81C7-268A-474E-834D-5FE04CAD7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ED63333-E568-4E3B-A768-00825D79C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A0BA666-D6E8-403F-BED8-86CED6C3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3E8B855-CB72-4C5A-B74D-D7E55E46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8D1B9B0-5D09-4AD7-9B56-C5851B20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015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38AF66-0038-499D-A0C8-4C4C2BDF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9C73F4B-1284-47B0-AB6D-548E1A74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EB6CA85-5926-440E-A764-D2442048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8328C08-29B5-4F21-A364-0788FD03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B1B238A-4A0D-4A5E-904D-6EB1722E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098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7B9D4C1-785E-403A-A6ED-7B58E08E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42FBD71-C669-47CF-8BB9-683B224BE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B5ED905-4D56-49E8-A80F-9B85FB40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1ADC84A-4490-4CFE-BC44-8A487989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0EFDF58-4D3A-4396-9863-603A1890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34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7B88D10-86E5-4B56-A54C-54CFA8C7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CCC5B59-0A81-4CCB-90E0-8E1F1F6F9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A7AFBFD-54CA-4521-B2E3-A3C28FD8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94C3780-517E-417C-8382-BA5FF61C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4CA32BA-B747-4F26-B9B6-69D892DC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EA9D615-8A67-4837-B0CC-0B451115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111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4831286-440B-4D21-A888-A08AE854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A912001-2F65-4B95-8F81-6074B38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F8382C6B-7D19-4C27-A8F7-2F7B72C8C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101E70F-5DE2-444A-9249-16C841A6F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2441636-34BF-4160-9AF2-5E1FF53ED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A82CAB45-D9D7-49ED-BF01-9A174CFB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EA1642E9-B429-4F99-8B53-0877FC41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BFD65A04-C261-4D9C-A9DE-7C3BD6D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056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9886E3-652F-45CF-85DA-ECBC1DC5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35D0F47-4FB2-4292-A99C-BC1CF9DD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263965BF-A315-4E62-AF55-F7C3BF6E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75D10693-BEE0-4C8A-9807-364F5D81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28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98FC61D4-1FF5-44DE-ADAD-AAFDD126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BC257D4E-8EE8-42CC-9CF7-0C381145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24AAFF8-140B-4017-A49F-464B791F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888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95FAB95-391D-4FDF-A256-9C659EB3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A9D1F1B-1C8C-4BE2-86F9-A6C944E0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86F5E96-406D-43A2-B323-A71E41372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88308D6-7356-4898-92C7-9D561A34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86AE52F-86A2-4471-B50B-5E78409B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94A4D20-AFBC-4589-BD27-E16C3A99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456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E30AC10-E25A-4ABE-A01C-36B28804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B7247AE8-37A0-4070-8E0F-8E2991C7D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CFF664BD-F58F-4145-B974-6A5EBD799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1E1E025-E1C0-4892-81D3-0604B078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E44F0EF-6DFB-40BC-94E8-7C49A15B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28D9E03-79D8-403D-851F-4AD65F38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645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51A7B84A-3C50-471C-87B7-0FC16618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D8F2003-687E-44AC-9952-A0CACFCB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DA2112A-F3C1-445F-A96D-AE4A7CFD1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C3BF-D0FB-4D5C-A760-486A4C09CEC4}" type="datetimeFigureOut">
              <a:rPr lang="zh-HK" altLang="en-US" smtClean="0"/>
              <a:t>15/3/2019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7D823F2-7817-4287-BBBF-600284D51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995A9F7-6284-4F18-B7A9-7ADA4413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45A6-4678-4EFD-BBF0-0F79EED4D5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02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54A45F-728A-463F-BEB8-B0B7A0748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福音的召命</a:t>
            </a:r>
            <a:endParaRPr lang="zh-HK" altLang="en-US" sz="7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90433CE7-5D96-4A00-8F46-C2445B0CA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竭力作神無愧的工人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培靈會第二晚信息</a:t>
            </a:r>
            <a:endParaRPr lang="zh-HK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826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C4550F6-AA75-4C17-8F83-44F90C04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DB63DA62-020E-4870-B2BC-FE3EB0D1D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20859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0388">
                  <a:extLst>
                    <a:ext uri="{9D8B030D-6E8A-4147-A177-3AD203B41FA5}">
                      <a16:colId xmlns:a16="http://schemas.microsoft.com/office/drawing/2014/main" xmlns="" val="3554631199"/>
                    </a:ext>
                  </a:extLst>
                </a:gridCol>
                <a:gridCol w="8841612">
                  <a:extLst>
                    <a:ext uri="{9D8B030D-6E8A-4147-A177-3AD203B41FA5}">
                      <a16:colId xmlns:a16="http://schemas.microsoft.com/office/drawing/2014/main" xmlns="" val="1831560711"/>
                    </a:ext>
                  </a:extLst>
                </a:gridCol>
              </a:tblGrid>
              <a:tr h="730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觀察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經文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0743354"/>
                  </a:ext>
                </a:extLst>
              </a:tr>
              <a:tr h="6127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遞進</a:t>
                      </a:r>
                      <a:r>
                        <a:rPr lang="zh-HK" sz="3200" b="1" kern="100" dirty="0">
                          <a:effectLst/>
                        </a:rPr>
                        <a:t>︰</a:t>
                      </a:r>
                      <a:r>
                        <a:rPr lang="zh-TW" sz="3200" b="1" kern="100" dirty="0">
                          <a:effectLst/>
                        </a:rPr>
                        <a:t>救 </a:t>
                      </a:r>
                      <a:r>
                        <a:rPr lang="en-US" sz="3200" b="1" kern="100" dirty="0">
                          <a:solidFill>
                            <a:srgbClr val="FFFF00"/>
                          </a:solidFill>
                          <a:effectLst/>
                        </a:rPr>
                        <a:t>      </a:t>
                      </a:r>
                      <a:r>
                        <a:rPr lang="zh-TW" sz="3200" b="1" kern="100" dirty="0">
                          <a:effectLst/>
                        </a:rPr>
                        <a:t>召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強調</a:t>
                      </a:r>
                      <a:r>
                        <a:rPr lang="zh-HK" sz="3200" b="1" kern="100" dirty="0">
                          <a:effectLst/>
                        </a:rPr>
                        <a:t>︰</a:t>
                      </a:r>
                      <a:r>
                        <a:rPr lang="zh-TW" sz="3200" b="1" kern="100" dirty="0">
                          <a:effectLst/>
                        </a:rPr>
                        <a:t>聖召召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對比</a:t>
                      </a:r>
                      <a:r>
                        <a:rPr lang="zh-HK" sz="3200" b="1" kern="100" dirty="0">
                          <a:effectLst/>
                        </a:rPr>
                        <a:t>︰</a:t>
                      </a:r>
                      <a:r>
                        <a:rPr lang="zh-TW" sz="3200" b="1" kern="100" dirty="0">
                          <a:effectLst/>
                        </a:rPr>
                        <a:t>不是</a:t>
                      </a:r>
                      <a:r>
                        <a:rPr lang="en-US" sz="3200" b="1" kern="100" dirty="0">
                          <a:effectLst/>
                        </a:rPr>
                        <a:t>/</a:t>
                      </a:r>
                      <a:r>
                        <a:rPr lang="zh-TW" sz="3200" b="1" kern="100" dirty="0">
                          <a:effectLst/>
                        </a:rPr>
                        <a:t>乃是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重覆</a:t>
                      </a:r>
                      <a:r>
                        <a:rPr lang="zh-HK" sz="3200" b="1" kern="100" dirty="0">
                          <a:effectLst/>
                        </a:rPr>
                        <a:t>︰</a:t>
                      </a:r>
                      <a:r>
                        <a:rPr lang="zh-TW" sz="3200" b="1" kern="100" dirty="0">
                          <a:effectLst/>
                        </a:rPr>
                        <a:t>恩典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時間</a:t>
                      </a:r>
                      <a:r>
                        <a:rPr lang="zh-HK" sz="3200" b="1" kern="100" dirty="0">
                          <a:effectLst/>
                        </a:rPr>
                        <a:t>︰</a:t>
                      </a:r>
                      <a:r>
                        <a:rPr lang="zh-TW" sz="3200" b="1" kern="100" dirty="0">
                          <a:effectLst/>
                        </a:rPr>
                        <a:t>萬古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來</a:t>
                      </a:r>
                      <a:r>
                        <a:rPr lang="zh-HK" sz="3200" b="1" kern="100" dirty="0">
                          <a:effectLst/>
                        </a:rPr>
                        <a:t>源︰</a:t>
                      </a:r>
                      <a:r>
                        <a:rPr lang="zh-TW" sz="3200" b="1" kern="100" dirty="0">
                          <a:effectLst/>
                        </a:rPr>
                        <a:t>基督</a:t>
                      </a:r>
                      <a:r>
                        <a:rPr lang="en-US" sz="3200" b="1" kern="100" dirty="0">
                          <a:effectLst/>
                        </a:rPr>
                        <a:t> 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9 </a:t>
                      </a:r>
                      <a:r>
                        <a:rPr lang="zh-TW" sz="3200" b="1" kern="100" dirty="0">
                          <a:effectLst/>
                        </a:rPr>
                        <a:t>　神救了我們、  </a:t>
                      </a:r>
                    </a:p>
                    <a:p>
                      <a:pPr indent="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以聖召召我們、</a:t>
                      </a:r>
                    </a:p>
                    <a:p>
                      <a:pPr indent="1371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不是按我們的行為、</a:t>
                      </a:r>
                    </a:p>
                    <a:p>
                      <a:pPr indent="1371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乃是按他的旨意、</a:t>
                      </a:r>
                      <a:endParaRPr lang="en-US" altLang="zh-TW" sz="3200" b="1" kern="100" dirty="0">
                        <a:effectLst/>
                      </a:endParaRPr>
                    </a:p>
                    <a:p>
                      <a:pPr indent="1371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 </a:t>
                      </a:r>
                      <a:r>
                        <a:rPr lang="zh-TW" sz="3200" b="1" kern="100" dirty="0">
                          <a:effectLst/>
                        </a:rPr>
                        <a:t>和恩典．</a:t>
                      </a:r>
                    </a:p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這恩典是萬古之先、</a:t>
                      </a:r>
                      <a:r>
                        <a:rPr lang="en-US" altLang="zh-TW" sz="3200" b="1" kern="100" baseline="0" dirty="0">
                          <a:effectLst/>
                        </a:rPr>
                        <a:t> </a:t>
                      </a:r>
                    </a:p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baseline="0" dirty="0">
                          <a:effectLst/>
                        </a:rPr>
                        <a:t>     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在基督耶穌裡賜給我們的．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154331"/>
                  </a:ext>
                </a:extLst>
              </a:tr>
            </a:tbl>
          </a:graphicData>
        </a:graphic>
      </p:graphicFrame>
      <p:sp>
        <p:nvSpPr>
          <p:cNvPr id="5" name="向上箭號 33">
            <a:extLst>
              <a:ext uri="{FF2B5EF4-FFF2-40B4-BE49-F238E27FC236}">
                <a16:creationId xmlns:a16="http://schemas.microsoft.com/office/drawing/2014/main" xmlns="" id="{23DEBDD1-2004-48E4-ADD7-4EAADB63D46B}"/>
              </a:ext>
            </a:extLst>
          </p:cNvPr>
          <p:cNvSpPr/>
          <p:nvPr/>
        </p:nvSpPr>
        <p:spPr>
          <a:xfrm>
            <a:off x="8856093" y="10834688"/>
            <a:ext cx="77654" cy="570581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xmlns="" id="{B0690D71-62B5-4131-85B4-546674B89732}"/>
              </a:ext>
            </a:extLst>
          </p:cNvPr>
          <p:cNvSpPr/>
          <p:nvPr/>
        </p:nvSpPr>
        <p:spPr>
          <a:xfrm>
            <a:off x="4662210" y="9909174"/>
            <a:ext cx="346670" cy="7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xmlns="" id="{282D944D-AE29-4934-B7AA-4E05B7527589}"/>
              </a:ext>
            </a:extLst>
          </p:cNvPr>
          <p:cNvSpPr/>
          <p:nvPr/>
        </p:nvSpPr>
        <p:spPr>
          <a:xfrm>
            <a:off x="1810578" y="1035326"/>
            <a:ext cx="490331" cy="265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0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0F0585A-37BC-4A6A-8BBA-09670300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E73443DB-12C8-4C69-96C9-8A94B9870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06154"/>
              </p:ext>
            </p:extLst>
          </p:nvPr>
        </p:nvGraphicFramePr>
        <p:xfrm>
          <a:off x="19050" y="19050"/>
          <a:ext cx="12172949" cy="6776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xmlns="" val="488610048"/>
                    </a:ext>
                  </a:extLst>
                </a:gridCol>
                <a:gridCol w="8477249">
                  <a:extLst>
                    <a:ext uri="{9D8B030D-6E8A-4147-A177-3AD203B41FA5}">
                      <a16:colId xmlns:a16="http://schemas.microsoft.com/office/drawing/2014/main" xmlns="" val="3025041544"/>
                    </a:ext>
                  </a:extLst>
                </a:gridCol>
              </a:tblGrid>
              <a:tr h="6000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福音的職事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重要連接詞︰但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時間︰如今</a:t>
                      </a:r>
                      <a:r>
                        <a:rPr lang="en-US" sz="3200" kern="100" dirty="0">
                          <a:effectLst/>
                        </a:rPr>
                        <a:t>(</a:t>
                      </a:r>
                      <a:r>
                        <a:rPr lang="zh-TW" sz="3200" kern="100" dirty="0">
                          <a:effectLst/>
                        </a:rPr>
                        <a:t>即現在</a:t>
                      </a:r>
                      <a:r>
                        <a:rPr lang="en-US" sz="3200" kern="100" dirty="0">
                          <a:effectLst/>
                        </a:rPr>
                        <a:t>)</a:t>
                      </a:r>
                      <a:endParaRPr lang="en-US" altLang="zh-HK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鑰詞︰福音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HK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強調︰傳道，使徒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10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但如今藉著我們救主基督耶穌的顯現、</a:t>
                      </a:r>
                    </a:p>
                    <a:p>
                      <a:pPr indent="1828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纔表明出來了。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他已經把死廢去、藉著福音、</a:t>
                      </a:r>
                      <a:endParaRPr lang="en-US" alt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將不能壞的生命彰顯出來。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lain" startAt="11"/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我為這福音奉派作傳道的、</a:t>
                      </a:r>
                      <a:endParaRPr lang="en-US" alt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作使徒、</a:t>
                      </a:r>
                      <a:endParaRPr lang="en-US" alt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作師傅。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345552"/>
                  </a:ext>
                </a:extLst>
              </a:tr>
              <a:tr h="77613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歸納</a:t>
                      </a:r>
                      <a:r>
                        <a:rPr lang="en-US" sz="3200" b="1" kern="100" dirty="0">
                          <a:effectLst/>
                        </a:rPr>
                        <a:t>  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神  </a:t>
                      </a:r>
                      <a:r>
                        <a:rPr lang="en-US" sz="3200" b="1" kern="100" dirty="0">
                          <a:effectLst/>
                        </a:rPr>
                        <a:t>      </a:t>
                      </a:r>
                      <a:r>
                        <a:rPr lang="zh-TW" sz="3200" b="1" kern="100" dirty="0">
                          <a:effectLst/>
                        </a:rPr>
                        <a:t>思典 </a:t>
                      </a:r>
                      <a:r>
                        <a:rPr lang="en-US" sz="3200" b="1" kern="100" dirty="0">
                          <a:effectLst/>
                        </a:rPr>
                        <a:t>       </a:t>
                      </a:r>
                      <a:r>
                        <a:rPr lang="zh-TW" sz="3200" b="1" kern="100" dirty="0">
                          <a:effectLst/>
                        </a:rPr>
                        <a:t>基督  </a:t>
                      </a:r>
                      <a:r>
                        <a:rPr lang="en-US" sz="3200" b="1" kern="100" dirty="0">
                          <a:effectLst/>
                        </a:rPr>
                        <a:t>      </a:t>
                      </a:r>
                      <a:r>
                        <a:rPr lang="zh-TW" sz="3200" b="1" kern="100" dirty="0">
                          <a:effectLst/>
                        </a:rPr>
                        <a:t>福音 </a:t>
                      </a:r>
                      <a:r>
                        <a:rPr lang="en-US" sz="3200" b="1" kern="100" dirty="0">
                          <a:effectLst/>
                        </a:rPr>
                        <a:t>        </a:t>
                      </a:r>
                      <a:r>
                        <a:rPr lang="zh-TW" sz="3200" b="1" kern="100" dirty="0">
                          <a:effectLst/>
                        </a:rPr>
                        <a:t>使徒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5050870"/>
                  </a:ext>
                </a:extLst>
              </a:tr>
            </a:tbl>
          </a:graphicData>
        </a:graphic>
      </p:graphicFrame>
      <p:sp>
        <p:nvSpPr>
          <p:cNvPr id="10" name="箭號: 向右 9">
            <a:extLst>
              <a:ext uri="{FF2B5EF4-FFF2-40B4-BE49-F238E27FC236}">
                <a16:creationId xmlns:a16="http://schemas.microsoft.com/office/drawing/2014/main" xmlns="" id="{BC0968E1-838C-4A58-B178-AFDE55D5A575}"/>
              </a:ext>
            </a:extLst>
          </p:cNvPr>
          <p:cNvSpPr/>
          <p:nvPr/>
        </p:nvSpPr>
        <p:spPr>
          <a:xfrm>
            <a:off x="6312177" y="6220378"/>
            <a:ext cx="503582" cy="38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xmlns="" id="{AC7CF46D-6471-4718-8E5C-70B82A6657EB}"/>
              </a:ext>
            </a:extLst>
          </p:cNvPr>
          <p:cNvSpPr/>
          <p:nvPr/>
        </p:nvSpPr>
        <p:spPr>
          <a:xfrm>
            <a:off x="4744278" y="6232113"/>
            <a:ext cx="503582" cy="38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xmlns="" id="{592901FD-88BD-4B2F-8718-1B0AE35DEF32}"/>
              </a:ext>
            </a:extLst>
          </p:cNvPr>
          <p:cNvSpPr/>
          <p:nvPr/>
        </p:nvSpPr>
        <p:spPr>
          <a:xfrm>
            <a:off x="7836177" y="6222861"/>
            <a:ext cx="503582" cy="38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xmlns="" id="{28B67C94-9C19-4268-9170-C4D5259F6126}"/>
              </a:ext>
            </a:extLst>
          </p:cNvPr>
          <p:cNvSpPr/>
          <p:nvPr/>
        </p:nvSpPr>
        <p:spPr>
          <a:xfrm>
            <a:off x="9442173" y="6241911"/>
            <a:ext cx="503582" cy="38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D6FB6D9-BAC0-4B38-8681-47C74BFF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xmlns="" id="{6FE49118-02B2-491A-AD58-8E443B3719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1152" y="0"/>
            <a:ext cx="866444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4ECE603-CD06-47A6-BD6E-6AE7729B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xmlns="" id="{F06D8E33-BE74-484B-A494-1A8B9AC11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38100"/>
            <a:ext cx="4495800" cy="679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xmlns="" id="{1E91626E-BFE2-428E-85BC-00C793D3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4489"/>
            <a:ext cx="4648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7E270D3-DA4E-4B5C-BF9D-F1920E70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xmlns="" id="{2ADC6EB7-71B0-4F9C-A90A-178E7F814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0"/>
            <a:ext cx="7696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651FE8F-546F-4360-86EA-1A1616FA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xmlns="" id="{B0525201-A82F-4019-B653-4EE2EB54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757" y="1"/>
            <a:ext cx="4265344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7364E1E-366A-4E43-A740-6B9CF2730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5" y="0"/>
            <a:ext cx="395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EFC189-7E9D-4867-A1CC-CD8220B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福音的召命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A6255F0-2DA5-4AE3-ADA6-E067B072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8-11   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不以福音為恥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1:12-14    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難為恥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1:15-18   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不以基督徒為恥</a:t>
            </a:r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福音是否這世代的答案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09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370789A-1BB5-4A32-A07F-60ECFE05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CE977F54-DE24-4613-9C9E-1CC3FA680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652293"/>
              </p:ext>
            </p:extLst>
          </p:nvPr>
        </p:nvGraphicFramePr>
        <p:xfrm>
          <a:off x="0" y="0"/>
          <a:ext cx="12192000" cy="737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8942">
                  <a:extLst>
                    <a:ext uri="{9D8B030D-6E8A-4147-A177-3AD203B41FA5}">
                      <a16:colId xmlns:a16="http://schemas.microsoft.com/office/drawing/2014/main" xmlns="" val="8421365"/>
                    </a:ext>
                  </a:extLst>
                </a:gridCol>
                <a:gridCol w="8613058">
                  <a:extLst>
                    <a:ext uri="{9D8B030D-6E8A-4147-A177-3AD203B41FA5}">
                      <a16:colId xmlns:a16="http://schemas.microsoft.com/office/drawing/2014/main" xmlns="" val="4111286968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觀察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經文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xmlns="" val="1588409737"/>
                  </a:ext>
                </a:extLst>
              </a:tr>
              <a:tr h="59937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原因</a:t>
                      </a:r>
                      <a:r>
                        <a:rPr lang="zh-HK" sz="3200" kern="100" dirty="0">
                          <a:effectLst/>
                        </a:rPr>
                        <a:t>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苦難與羞恥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重覆</a:t>
                      </a:r>
                      <a:r>
                        <a:rPr lang="zh-HK" sz="3200" kern="100" dirty="0">
                          <a:effectLst/>
                        </a:rPr>
                        <a:t>︰</a:t>
                      </a:r>
                      <a:r>
                        <a:rPr lang="zh-TW" sz="3200" kern="100" dirty="0">
                          <a:effectLst/>
                        </a:rPr>
                        <a:t>恥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原因及確據︰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鑰字</a:t>
                      </a:r>
                      <a:r>
                        <a:rPr lang="zh-HK" sz="3200" kern="100" dirty="0">
                          <a:effectLst/>
                        </a:rPr>
                        <a:t>︰</a:t>
                      </a:r>
                      <a:r>
                        <a:rPr lang="zh-TW" sz="3200" kern="100" dirty="0">
                          <a:effectLst/>
                        </a:rPr>
                        <a:t>「信」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神學性用語</a:t>
                      </a:r>
                      <a:r>
                        <a:rPr lang="zh-HK" sz="3200" kern="100" dirty="0">
                          <a:effectLst/>
                        </a:rPr>
                        <a:t>︰</a:t>
                      </a:r>
                      <a:r>
                        <a:rPr lang="zh-TW" sz="3200" kern="100" dirty="0">
                          <a:effectLst/>
                        </a:rPr>
                        <a:t>那日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12 </a:t>
                      </a:r>
                      <a:r>
                        <a:rPr lang="zh-TW" sz="3200" b="1" kern="100" dirty="0">
                          <a:effectLst/>
                        </a:rPr>
                        <a:t>為這緣故、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我也受這些苦難．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然而我不以為恥．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effectLst/>
                      </a:endParaRP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因為知道我所信的是誰、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</a:t>
                      </a:r>
                      <a:r>
                        <a:rPr lang="zh-TW" sz="3200" b="1" kern="100" dirty="0">
                          <a:effectLst/>
                        </a:rPr>
                        <a:t>也深信他能保全我所交付他的、</a:t>
                      </a:r>
                      <a:endParaRPr lang="en-US" altLang="zh-TW" sz="3200" b="1" kern="100" dirty="0">
                        <a:effectLst/>
                      </a:endParaRP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        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直到那日。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 </a:t>
                      </a:r>
                      <a:endParaRPr lang="zh-TW" sz="3200" b="1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486660"/>
                  </a:ext>
                </a:extLst>
              </a:tr>
            </a:tbl>
          </a:graphicData>
        </a:graphic>
      </p:graphicFrame>
      <p:sp>
        <p:nvSpPr>
          <p:cNvPr id="5" name="左大括弧 4">
            <a:extLst>
              <a:ext uri="{FF2B5EF4-FFF2-40B4-BE49-F238E27FC236}">
                <a16:creationId xmlns:a16="http://schemas.microsoft.com/office/drawing/2014/main" xmlns="" id="{05E6966D-FA0C-409B-988E-12504DD6F700}"/>
              </a:ext>
            </a:extLst>
          </p:cNvPr>
          <p:cNvSpPr/>
          <p:nvPr/>
        </p:nvSpPr>
        <p:spPr>
          <a:xfrm>
            <a:off x="4135328" y="1922952"/>
            <a:ext cx="94122" cy="76564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03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370789A-1BB5-4A32-A07F-60ECFE05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CE977F54-DE24-4613-9C9E-1CC3FA680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605640"/>
              </p:ext>
            </p:extLst>
          </p:nvPr>
        </p:nvGraphicFramePr>
        <p:xfrm>
          <a:off x="-1" y="3297"/>
          <a:ext cx="12192001" cy="685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751">
                  <a:extLst>
                    <a:ext uri="{9D8B030D-6E8A-4147-A177-3AD203B41FA5}">
                      <a16:colId xmlns:a16="http://schemas.microsoft.com/office/drawing/2014/main" xmlns="" val="8421365"/>
                    </a:ext>
                  </a:extLst>
                </a:gridCol>
                <a:gridCol w="8477250">
                  <a:extLst>
                    <a:ext uri="{9D8B030D-6E8A-4147-A177-3AD203B41FA5}">
                      <a16:colId xmlns:a16="http://schemas.microsoft.com/office/drawing/2014/main" xmlns="" val="4111286968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觀察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經文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xmlns="" val="1588409737"/>
                  </a:ext>
                </a:extLst>
              </a:tr>
              <a:tr h="59288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神學性用語</a:t>
                      </a:r>
                      <a:r>
                        <a:rPr lang="en-US" sz="3200" kern="100" dirty="0">
                          <a:effectLst/>
                        </a:rPr>
                        <a:t>/</a:t>
                      </a:r>
                      <a:r>
                        <a:rPr lang="zh-TW" sz="3200" kern="100" dirty="0">
                          <a:effectLst/>
                        </a:rPr>
                        <a:t>鑰字</a:t>
                      </a:r>
                      <a:r>
                        <a:rPr lang="zh-HK" sz="3200" kern="100" dirty="0">
                          <a:effectLst/>
                        </a:rPr>
                        <a:t>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在基督裡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命令︰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鑰字︰信心和愛心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時間上的守著︰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13 </a:t>
                      </a:r>
                      <a:r>
                        <a:rPr lang="zh-TW" sz="3200" b="1" kern="100" dirty="0">
                          <a:effectLst/>
                        </a:rPr>
                        <a:t>你從我聽的那純正話語的規模、</a:t>
                      </a:r>
                    </a:p>
                    <a:p>
                      <a:pPr indent="1219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要用在基督耶穌裡的</a:t>
                      </a:r>
                      <a:endParaRPr lang="en-US" altLang="zh-TW" sz="3200" b="1" kern="100" dirty="0">
                        <a:effectLst/>
                      </a:endParaRPr>
                    </a:p>
                    <a:p>
                      <a:pPr indent="1219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baseline="0" dirty="0">
                          <a:effectLst/>
                        </a:rPr>
                        <a:t>                           </a:t>
                      </a:r>
                      <a:r>
                        <a:rPr lang="zh-TW" sz="3200" b="1" kern="100" dirty="0">
                          <a:effectLst/>
                        </a:rPr>
                        <a:t>信心和愛心、</a:t>
                      </a:r>
                      <a:endParaRPr lang="en-US" altLang="zh-TW" sz="3200" b="1" kern="100" dirty="0">
                        <a:effectLst/>
                      </a:endParaRPr>
                    </a:p>
                    <a:p>
                      <a:pPr indent="1219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              </a:t>
                      </a:r>
                      <a:r>
                        <a:rPr lang="en-US" altLang="zh-TW" sz="3200" b="1" kern="100" baseline="0" dirty="0">
                          <a:effectLst/>
                        </a:rPr>
                        <a:t> </a:t>
                      </a:r>
                      <a:r>
                        <a:rPr lang="zh-TW" sz="3200" b="1" kern="100" dirty="0">
                          <a:effectLst/>
                        </a:rPr>
                        <a:t>常常守著。</a:t>
                      </a:r>
                    </a:p>
                    <a:p>
                      <a:pPr indent="1676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486660"/>
                  </a:ext>
                </a:extLst>
              </a:tr>
            </a:tbl>
          </a:graphicData>
        </a:graphic>
      </p:graphicFrame>
      <p:sp>
        <p:nvSpPr>
          <p:cNvPr id="5" name="左大括弧 4">
            <a:extLst>
              <a:ext uri="{FF2B5EF4-FFF2-40B4-BE49-F238E27FC236}">
                <a16:creationId xmlns:a16="http://schemas.microsoft.com/office/drawing/2014/main" xmlns="" id="{05E6966D-FA0C-409B-988E-12504DD6F700}"/>
              </a:ext>
            </a:extLst>
          </p:cNvPr>
          <p:cNvSpPr/>
          <p:nvPr/>
        </p:nvSpPr>
        <p:spPr>
          <a:xfrm>
            <a:off x="4630628" y="2757512"/>
            <a:ext cx="47061" cy="976288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19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370789A-1BB5-4A32-A07F-60ECFE05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CE977F54-DE24-4613-9C9E-1CC3FA680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5314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xmlns="" val="8421365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xmlns="" val="4111286968"/>
                    </a:ext>
                  </a:extLst>
                </a:gridCol>
              </a:tblGrid>
              <a:tr h="86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觀察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經文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xmlns="" val="1588409737"/>
                  </a:ext>
                </a:extLst>
              </a:tr>
              <a:tr h="59959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重覆︰交託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命令︰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鑰字︰聖靈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質的守著︰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14 </a:t>
                      </a:r>
                      <a:r>
                        <a:rPr lang="zh-TW" sz="3200" b="1" kern="100" dirty="0">
                          <a:effectLst/>
                        </a:rPr>
                        <a:t>從前所交託你的善道、</a:t>
                      </a:r>
                    </a:p>
                    <a:p>
                      <a:pPr indent="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</a:t>
                      </a:r>
                      <a:r>
                        <a:rPr lang="zh-TW" sz="3200" b="1" kern="100" dirty="0">
                          <a:effectLst/>
                        </a:rPr>
                        <a:t>你要靠著那住在我們裡面的聖靈、</a:t>
                      </a:r>
                      <a:r>
                        <a:rPr lang="en-US" sz="3200" b="1" kern="100" baseline="0" dirty="0">
                          <a:effectLst/>
                        </a:rPr>
                        <a:t>            </a:t>
                      </a:r>
                    </a:p>
                    <a:p>
                      <a:pPr indent="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baseline="0" dirty="0">
                          <a:effectLst/>
                        </a:rPr>
                        <a:t>                   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牢牢的守著。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486660"/>
                  </a:ext>
                </a:extLst>
              </a:tr>
            </a:tbl>
          </a:graphicData>
        </a:graphic>
      </p:graphicFrame>
      <p:sp>
        <p:nvSpPr>
          <p:cNvPr id="5" name="左大括弧 4">
            <a:extLst>
              <a:ext uri="{FF2B5EF4-FFF2-40B4-BE49-F238E27FC236}">
                <a16:creationId xmlns:a16="http://schemas.microsoft.com/office/drawing/2014/main" xmlns="" id="{05E6966D-FA0C-409B-988E-12504DD6F700}"/>
              </a:ext>
            </a:extLst>
          </p:cNvPr>
          <p:cNvSpPr/>
          <p:nvPr/>
        </p:nvSpPr>
        <p:spPr>
          <a:xfrm>
            <a:off x="3030428" y="7276002"/>
            <a:ext cx="94122" cy="76564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71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AFEE992-5764-4308-8AC0-325F4436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E3B2BCD-A8A3-45B9-8B0A-8DC33EAB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65043"/>
            <a:ext cx="11608904" cy="63345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8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你不要以給我們的主作見證為恥、也不要以我這為主被囚的為恥．總要按　神的能力、與我為福音同受苦難．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9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神救了我們、以聖召召我們、不是按我們的行為、乃是按他的旨意、和恩典．這恩典是萬古之先、在基督耶穌裡賜給我們的．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10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但如今藉著我們救主基督耶穌的顯現、纔表明出來了。他已經把死廢去、藉著福音、將不能壞的生命彰顯出來。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11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我為這福音奉派作傳道的、作使徒、作師傅。</a:t>
            </a:r>
          </a:p>
          <a:p>
            <a:pPr>
              <a:lnSpc>
                <a:spcPct val="150000"/>
              </a:lnSpc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444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34AD75-B46B-44B1-BCB4-252D9D7C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9DD106ED-517A-4CE1-A02F-C5D29DA91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438173"/>
              </p:ext>
            </p:extLst>
          </p:nvPr>
        </p:nvGraphicFramePr>
        <p:xfrm>
          <a:off x="-1" y="0"/>
          <a:ext cx="12192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871">
                  <a:extLst>
                    <a:ext uri="{9D8B030D-6E8A-4147-A177-3AD203B41FA5}">
                      <a16:colId xmlns:a16="http://schemas.microsoft.com/office/drawing/2014/main" xmlns="" val="649816889"/>
                    </a:ext>
                  </a:extLst>
                </a:gridCol>
                <a:gridCol w="8415130">
                  <a:extLst>
                    <a:ext uri="{9D8B030D-6E8A-4147-A177-3AD203B41FA5}">
                      <a16:colId xmlns:a16="http://schemas.microsoft.com/office/drawing/2014/main" xmlns="" val="2382286022"/>
                    </a:ext>
                  </a:extLst>
                </a:gridCol>
              </a:tblGrid>
              <a:tr h="6943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觀察</a:t>
                      </a:r>
                      <a:r>
                        <a:rPr lang="en-US" altLang="zh-TW" sz="3200" dirty="0"/>
                        <a:t>: </a:t>
                      </a:r>
                      <a:endParaRPr lang="zh-HK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經文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01172"/>
                  </a:ext>
                </a:extLst>
              </a:tr>
              <a:tr h="616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保羅最後遺言</a:t>
                      </a:r>
                    </a:p>
                    <a:p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強調：澆奠，離世</a:t>
                      </a:r>
                    </a:p>
                    <a:p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象徵：現在</a:t>
                      </a:r>
                      <a:r>
                        <a:rPr lang="en-US" altLang="zh-TW" sz="32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不是即刻</a:t>
                      </a:r>
                      <a:r>
                        <a:rPr lang="en-US" altLang="zh-TW" sz="32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見證：</a:t>
                      </a:r>
                      <a:endParaRPr lang="en-US" altLang="zh-TW" sz="3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遞進</a:t>
                      </a:r>
                      <a:r>
                        <a:rPr lang="en-US" altLang="zh-TW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chemeClr val="bg1"/>
                          </a:solidFill>
                        </a:rPr>
                        <a:t>強調：</a:t>
                      </a:r>
                      <a:endParaRPr lang="en-US" altLang="zh-TW" sz="32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zh-TW" altLang="en-US" sz="3200" b="1" dirty="0"/>
                    </a:p>
                    <a:p>
                      <a:endParaRPr lang="en-US" altLang="zh-TW" sz="3200" b="1" dirty="0"/>
                    </a:p>
                    <a:p>
                      <a:endParaRPr lang="en-US" altLang="zh-TW" sz="3200" b="1" dirty="0"/>
                    </a:p>
                    <a:p>
                      <a:r>
                        <a:rPr lang="zh-TW" altLang="en-US" sz="3200" b="1" dirty="0"/>
                        <a:t> </a:t>
                      </a:r>
                    </a:p>
                    <a:p>
                      <a:r>
                        <a:rPr lang="zh-TW" altLang="en-US" sz="3200" b="1" dirty="0"/>
                        <a:t>		</a:t>
                      </a:r>
                    </a:p>
                    <a:p>
                      <a:r>
                        <a:rPr lang="zh-TW" altLang="en-US" sz="3200" b="1" dirty="0"/>
                        <a:t>		</a:t>
                      </a:r>
                      <a:endParaRPr lang="zh-HK" altLang="en-US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/>
                        <a:t>4: 6 </a:t>
                      </a:r>
                      <a:r>
                        <a:rPr lang="zh-TW" altLang="en-US" sz="3200" dirty="0"/>
                        <a:t>我現在被澆奠、</a:t>
                      </a:r>
                      <a:endParaRPr lang="en-US" altLang="zh-TW" sz="32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/>
                        <a:t>        </a:t>
                      </a:r>
                      <a:r>
                        <a:rPr lang="zh-TW" altLang="en-US" sz="3200" dirty="0"/>
                        <a:t>我離世的時候到了。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32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32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/>
                        <a:t>4:7   </a:t>
                      </a:r>
                      <a:r>
                        <a:rPr lang="zh-TW" altLang="en-US" sz="3200" dirty="0"/>
                        <a:t>那美好的仗我已經打過了．</a:t>
                      </a:r>
                      <a:endParaRPr lang="en-US" altLang="zh-TW" sz="32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dirty="0"/>
                        <a:t>         當跑的路我已經跑盡了．</a:t>
                      </a:r>
                      <a:endParaRPr lang="en-US" altLang="zh-TW" sz="32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/>
                        <a:t>         </a:t>
                      </a:r>
                      <a:r>
                        <a:rPr lang="zh-TW" altLang="en-US" sz="3200" dirty="0"/>
                        <a:t>所信的道我已經守住了．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dirty="0"/>
                        <a:t> 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685694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0241E420-26C5-41B0-B040-B8BC47F1F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54060"/>
              </p:ext>
            </p:extLst>
          </p:nvPr>
        </p:nvGraphicFramePr>
        <p:xfrm>
          <a:off x="265043" y="3869634"/>
          <a:ext cx="3260037" cy="187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75">
                  <a:extLst>
                    <a:ext uri="{9D8B030D-6E8A-4147-A177-3AD203B41FA5}">
                      <a16:colId xmlns:a16="http://schemas.microsoft.com/office/drawing/2014/main" xmlns="" val="1995672035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xmlns="" val="3792654644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xmlns="" val="2352673337"/>
                    </a:ext>
                  </a:extLst>
                </a:gridCol>
              </a:tblGrid>
              <a:tr h="8083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仗</a:t>
                      </a:r>
                      <a:endParaRPr lang="zh-HK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路</a:t>
                      </a:r>
                      <a:endParaRPr lang="zh-HK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道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458778"/>
                  </a:ext>
                </a:extLst>
              </a:tr>
              <a:tr h="8083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bg1"/>
                          </a:solidFill>
                        </a:rPr>
                        <a:t>打過</a:t>
                      </a:r>
                      <a:endParaRPr lang="zh-HK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bg1"/>
                          </a:solidFill>
                        </a:rPr>
                        <a:t>跑盡</a:t>
                      </a:r>
                      <a:endParaRPr lang="zh-HK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chemeClr val="bg1"/>
                          </a:solidFill>
                        </a:rPr>
                        <a:t>守住</a:t>
                      </a:r>
                    </a:p>
                    <a:p>
                      <a:pPr algn="ctr"/>
                      <a:endParaRPr lang="zh-HK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438568"/>
                  </a:ext>
                </a:extLst>
              </a:tr>
            </a:tbl>
          </a:graphicData>
        </a:graphic>
      </p:graphicFrame>
      <p:sp>
        <p:nvSpPr>
          <p:cNvPr id="6" name="箭號: 向下 5">
            <a:extLst>
              <a:ext uri="{FF2B5EF4-FFF2-40B4-BE49-F238E27FC236}">
                <a16:creationId xmlns:a16="http://schemas.microsoft.com/office/drawing/2014/main" xmlns="" id="{4BD285C9-40D7-4FA1-BE8D-81C17357A006}"/>
              </a:ext>
            </a:extLst>
          </p:cNvPr>
          <p:cNvSpPr/>
          <p:nvPr/>
        </p:nvSpPr>
        <p:spPr>
          <a:xfrm>
            <a:off x="9621078" y="3869634"/>
            <a:ext cx="437322" cy="234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829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F39587F-1DD9-4579-B7DA-0D83497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24" name="內容版面配置區 23">
            <a:extLst>
              <a:ext uri="{FF2B5EF4-FFF2-40B4-BE49-F238E27FC236}">
                <a16:creationId xmlns:a16="http://schemas.microsoft.com/office/drawing/2014/main" xmlns="" id="{B397AD2D-8A46-464F-B5D3-525BB3BC7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18791"/>
              </p:ext>
            </p:extLst>
          </p:nvPr>
        </p:nvGraphicFramePr>
        <p:xfrm>
          <a:off x="1" y="0"/>
          <a:ext cx="12192000" cy="6767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016">
                  <a:extLst>
                    <a:ext uri="{9D8B030D-6E8A-4147-A177-3AD203B41FA5}">
                      <a16:colId xmlns:a16="http://schemas.microsoft.com/office/drawing/2014/main" xmlns="" val="1867068262"/>
                    </a:ext>
                  </a:extLst>
                </a:gridCol>
                <a:gridCol w="9037984">
                  <a:extLst>
                    <a:ext uri="{9D8B030D-6E8A-4147-A177-3AD203B41FA5}">
                      <a16:colId xmlns:a16="http://schemas.microsoft.com/office/drawing/2014/main" xmlns="" val="912179765"/>
                    </a:ext>
                  </a:extLst>
                </a:gridCol>
              </a:tblGrid>
              <a:tr h="922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觀察</a:t>
                      </a:r>
                      <a:r>
                        <a:rPr lang="en-US" altLang="zh-TW" sz="3200" dirty="0"/>
                        <a:t>: </a:t>
                      </a:r>
                      <a:endParaRPr lang="zh-HK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經文 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372432"/>
                  </a:ext>
                </a:extLst>
              </a:tr>
              <a:tr h="5845441">
                <a:tc>
                  <a:txBody>
                    <a:bodyPr/>
                    <a:lstStyle/>
                    <a:p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結論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</a:p>
                    <a:p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應許：</a:t>
                      </a:r>
                    </a:p>
                    <a:p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性質：「公義」的冠冕</a:t>
                      </a:r>
                    </a:p>
                    <a:p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遞進：我 </a:t>
                      </a:r>
                      <a:r>
                        <a:rPr lang="en-US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凡愛慕</a:t>
                      </a:r>
                      <a:r>
                        <a:rPr lang="en-US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的人</a:t>
                      </a:r>
                    </a:p>
                    <a:p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重要連接詞：「不但」</a:t>
                      </a:r>
                    </a:p>
                    <a:p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鑰詞：顯現</a:t>
                      </a:r>
                      <a:endParaRPr lang="zh-HK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 </a:t>
                      </a:r>
                      <a:r>
                        <a:rPr lang="en-US" altLang="zh-HK" sz="32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altLang="zh-HK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從此以後、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有公義的冠冕為我存留、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就是按著公義審判的主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到了那日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要賜給我的．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不但賜給我、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也賜給凡愛慕他顯現的人</a:t>
                      </a: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zh-HK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962807"/>
                  </a:ext>
                </a:extLst>
              </a:tr>
            </a:tbl>
          </a:graphicData>
        </a:graphic>
      </p:graphicFrame>
      <p:sp>
        <p:nvSpPr>
          <p:cNvPr id="25" name="箭號: 向右 24">
            <a:extLst>
              <a:ext uri="{FF2B5EF4-FFF2-40B4-BE49-F238E27FC236}">
                <a16:creationId xmlns:a16="http://schemas.microsoft.com/office/drawing/2014/main" xmlns="" id="{551793FB-D235-4F39-BDA9-701BDD2BDADE}"/>
              </a:ext>
            </a:extLst>
          </p:cNvPr>
          <p:cNvSpPr/>
          <p:nvPr/>
        </p:nvSpPr>
        <p:spPr>
          <a:xfrm>
            <a:off x="1855166" y="2994991"/>
            <a:ext cx="360017" cy="3279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545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EA0F02D-6CCA-4998-A1DA-107D05DC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300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一位在非洲同工的禱文</a:t>
            </a:r>
            <a: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在他為主殉道後找到</a:t>
            </a:r>
            <a:r>
              <a:rPr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zh-HK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A210C72-6B78-4346-BBF2-6124029F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44"/>
            <a:ext cx="10515600" cy="474427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「我是那無愧的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基督團契成員，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就像已打做好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不能改動的鋼模。</a:t>
            </a:r>
          </a:p>
        </p:txBody>
      </p:sp>
    </p:spTree>
    <p:extLst>
      <p:ext uri="{BB962C8B-B14F-4D97-AF65-F5344CB8AC3E}">
        <p14:creationId xmlns:p14="http://schemas.microsoft.com/office/powerpoint/2010/main" val="323264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4B95D6BF-FC8B-4697-8724-5F8E3C1E1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659765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既已超越樊籬、做了決定</a:t>
            </a:r>
            <a:b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作主基督門徒，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我就不會回望、放下、慢緩、</a:t>
            </a:r>
            <a:b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停步或退去。</a:t>
            </a:r>
          </a:p>
        </p:txBody>
      </p:sp>
    </p:spTree>
    <p:extLst>
      <p:ext uri="{BB962C8B-B14F-4D97-AF65-F5344CB8AC3E}">
        <p14:creationId xmlns:p14="http://schemas.microsoft.com/office/powerpoint/2010/main" val="29328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135D8B8-102E-4C68-911B-9D2396D78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476250"/>
            <a:ext cx="8435975" cy="6121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我過去已被救主買贖，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今天是滿有意義的生活，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將來亦把握穩妥。</a:t>
            </a:r>
          </a:p>
        </p:txBody>
      </p:sp>
    </p:spTree>
    <p:extLst>
      <p:ext uri="{BB962C8B-B14F-4D97-AF65-F5344CB8AC3E}">
        <p14:creationId xmlns:p14="http://schemas.microsoft.com/office/powerpoint/2010/main" val="5583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DAB04F-3282-4499-A005-15E28E3A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87B6BC0-06E8-48C3-A497-0C357188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我已放下那些低下、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漫無目的之隨想、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世俗虛談及低鄙目標。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我已校準方向，嚴謹虔敬、</a:t>
            </a:r>
            <a:b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以天國為目標走我生命路，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48548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65F6FDE-6485-4308-AD72-0417C8B3E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5861" y="333376"/>
            <a:ext cx="10813774" cy="62642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雖是艱苦窄路，少有同伴，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但我的使命明確，先導者亦十分可靠。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我不會放棄、閉口、放低，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直至我氣息殆盡、禱告完成及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全為主付上所有。</a:t>
            </a:r>
          </a:p>
        </p:txBody>
      </p:sp>
    </p:spTree>
    <p:extLst>
      <p:ext uri="{BB962C8B-B14F-4D97-AF65-F5344CB8AC3E}">
        <p14:creationId xmlns:p14="http://schemas.microsoft.com/office/powerpoint/2010/main" val="23423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0FEFE91-A9D0-4BA6-A3AC-AD877DAD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02DE1C6-3030-4545-8087-000FC1D5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65125"/>
            <a:ext cx="11516139" cy="58118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我一定會為主往前直至主再臨、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付出直至倒下、傳揚直至眾人皆知主名、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工作直至祂要我停下。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當祂再來時，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會因著我鮮明的旗號被祂明確認到。」</a:t>
            </a:r>
          </a:p>
          <a:p>
            <a:pPr>
              <a:lnSpc>
                <a:spcPct val="150000"/>
              </a:lnSpc>
            </a:pP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8512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AAA86BE-6BF9-48FB-8CA0-0B19F758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觀炙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94F0F4DA-C068-4340-813D-D014A3522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28815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276">
                  <a:extLst>
                    <a:ext uri="{9D8B030D-6E8A-4147-A177-3AD203B41FA5}">
                      <a16:colId xmlns:a16="http://schemas.microsoft.com/office/drawing/2014/main" xmlns="" val="4055114401"/>
                    </a:ext>
                  </a:extLst>
                </a:gridCol>
                <a:gridCol w="9537723">
                  <a:extLst>
                    <a:ext uri="{9D8B030D-6E8A-4147-A177-3AD203B41FA5}">
                      <a16:colId xmlns:a16="http://schemas.microsoft.com/office/drawing/2014/main" xmlns="" val="1348578906"/>
                    </a:ext>
                  </a:extLst>
                </a:gridCol>
              </a:tblGrid>
              <a:tr h="95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觀察</a:t>
                      </a:r>
                      <a:endParaRPr lang="zh-HK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經文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8120514"/>
                  </a:ext>
                </a:extLst>
              </a:tr>
              <a:tr h="5899016">
                <a:tc>
                  <a:txBody>
                    <a:bodyPr/>
                    <a:lstStyle/>
                    <a:p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使命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endParaRPr lang="en-US" altLang="zh-TW" sz="3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HK" sz="3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</a:t>
                      </a:r>
                      <a:r>
                        <a:rPr lang="en-US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處境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</a:p>
                    <a:p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命令</a:t>
                      </a:r>
                      <a:r>
                        <a:rPr lang="en-US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強調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</a:p>
                    <a:p>
                      <a:endParaRPr lang="en-US" altLang="zh-HK" sz="3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HK" sz="3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HK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遞進</a:t>
                      </a:r>
                      <a:r>
                        <a:rPr lang="zh-TW" altLang="zh-HK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</a:p>
                    <a:p>
                      <a:endParaRPr lang="zh-HK" altLang="en-US" sz="3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HK" sz="3200" b="0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HK" sz="3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 2</a:t>
                      </a:r>
                      <a:r>
                        <a:rPr lang="en-US" altLang="zh-HK" sz="3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務要傳道．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無論得時不得時、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總要專心、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並用百般的忍耐、各樣的教訓、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責備人、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警戒人、</a:t>
                      </a:r>
                      <a:endParaRPr lang="en-US" altLang="zh-TW" sz="3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</a:t>
                      </a:r>
                      <a:r>
                        <a:rPr lang="zh-TW" altLang="en-US" sz="3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勸勉人。 </a:t>
                      </a:r>
                      <a:endParaRPr lang="zh-HK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553779"/>
                  </a:ext>
                </a:extLst>
              </a:tr>
            </a:tbl>
          </a:graphicData>
        </a:graphic>
      </p:graphicFrame>
      <p:sp>
        <p:nvSpPr>
          <p:cNvPr id="5" name="箭號: 向上 4">
            <a:extLst>
              <a:ext uri="{FF2B5EF4-FFF2-40B4-BE49-F238E27FC236}">
                <a16:creationId xmlns:a16="http://schemas.microsoft.com/office/drawing/2014/main" xmlns="" id="{68C15682-659A-401A-A8CE-F38A72D8B0E4}"/>
              </a:ext>
            </a:extLst>
          </p:cNvPr>
          <p:cNvSpPr/>
          <p:nvPr/>
        </p:nvSpPr>
        <p:spPr>
          <a:xfrm>
            <a:off x="3352800" y="2358887"/>
            <a:ext cx="371061" cy="1881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向上 5">
            <a:extLst>
              <a:ext uri="{FF2B5EF4-FFF2-40B4-BE49-F238E27FC236}">
                <a16:creationId xmlns:a16="http://schemas.microsoft.com/office/drawing/2014/main" xmlns="" id="{E158D925-3D4B-4EF0-84F0-AD4928E68310}"/>
              </a:ext>
            </a:extLst>
          </p:cNvPr>
          <p:cNvSpPr/>
          <p:nvPr/>
        </p:nvSpPr>
        <p:spPr>
          <a:xfrm>
            <a:off x="9157252" y="4386470"/>
            <a:ext cx="278295" cy="2106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66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EFC189-7E9D-4867-A1CC-CD8220B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福音的召命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A6255F0-2DA5-4AE3-ADA6-E067B072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8-11   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不以福音為恥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1:12-14   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不以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難為恥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1:15-18    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不以基督徒為恥</a:t>
            </a:r>
            <a:r>
              <a:rPr lang="en-US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福音是否這世代的答案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33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47F0693-CD33-4F24-871C-DC03E18D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EC0E62D-0A6E-4E64-AB95-F566D4E2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2522"/>
            <a:ext cx="11701669" cy="64803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12 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為這緣故、我也受這些苦難．然而我不以為恥．因為知道我所信的是誰、也深信他能保全我所交付他的、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或作他所交託我的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直到那日。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13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你從我聽的那純正話語的規模、要用在基督耶穌裡的信心和愛心、常常守著。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14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從前所交託你的善道、你要靠著那住在我們裡面的聖靈、牢牢的守著。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zh-HK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1179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FAF42CE-EEB5-4D38-9407-C4C6B8CC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B64F2134-DD9D-436D-B61E-32BCC2EF50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9450" y="3909854"/>
          <a:ext cx="575310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xmlns="" val="334178605"/>
                    </a:ext>
                  </a:extLst>
                </a:gridCol>
                <a:gridCol w="3956050">
                  <a:extLst>
                    <a:ext uri="{9D8B030D-6E8A-4147-A177-3AD203B41FA5}">
                      <a16:colId xmlns:a16="http://schemas.microsoft.com/office/drawing/2014/main" xmlns="" val="3112748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觀察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經文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2594628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F04BF261-ABE9-4B65-895A-FC7CAFEBA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17893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xmlns="" val="883030955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xmlns="" val="32068250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HK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凡</a:t>
                      </a:r>
                      <a:r>
                        <a:rPr lang="zh-HK" sz="3200" kern="0" dirty="0">
                          <a:effectLst/>
                        </a:rPr>
                        <a:t>︰量詞，</a:t>
                      </a:r>
                      <a:endParaRPr lang="en-US" altLang="zh-HK" sz="3200" kern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HK" sz="3200" kern="0" dirty="0">
                          <a:effectLst/>
                        </a:rPr>
                        <a:t>         </a:t>
                      </a:r>
                      <a:r>
                        <a:rPr lang="zh-HK" sz="3200" kern="0" dirty="0">
                          <a:effectLst/>
                        </a:rPr>
                        <a:t>是誇張的表達。</a:t>
                      </a:r>
                      <a:endParaRPr lang="en-US" altLang="zh-HK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敵擋神的人物</a:t>
                      </a:r>
                      <a:r>
                        <a:rPr lang="zh-HK" sz="3200" kern="0" dirty="0">
                          <a:effectLst/>
                        </a:rPr>
                        <a:t>︰</a:t>
                      </a:r>
                      <a:endParaRPr lang="en-US" altLang="zh-HK" sz="3200" kern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0" dirty="0">
                          <a:effectLst/>
                        </a:rPr>
                        <a:t>腓吉路，黑摩其尼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服侍主的人物</a:t>
                      </a:r>
                      <a:r>
                        <a:rPr lang="zh-HK" sz="3200" kern="0" dirty="0">
                          <a:effectLst/>
                        </a:rPr>
                        <a:t>︰</a:t>
                      </a:r>
                      <a:endParaRPr lang="en-US" altLang="zh-HK" sz="3200" kern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0" dirty="0">
                          <a:effectLst/>
                        </a:rPr>
                        <a:t>阿尼色弗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重覆</a:t>
                      </a:r>
                      <a:r>
                        <a:rPr lang="zh-HK" sz="3200" kern="0" dirty="0">
                          <a:effectLst/>
                        </a:rPr>
                        <a:t>︰恥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凡在亞西亞的人都離棄我、</a:t>
                      </a:r>
                      <a:endParaRPr lang="en-US" alt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這是你知道的．</a:t>
                      </a:r>
                      <a:endParaRPr lang="en-US" alt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其中有腓吉路和黑摩其尼。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願主憐憫阿尼色弗一家的人．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因他屢次使我暢快、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</a:t>
                      </a:r>
                      <a:r>
                        <a:rPr lang="en-US" altLang="zh-TW" sz="3200" kern="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r>
                        <a:rPr lang="en-US" altLang="zh-TW" sz="3200" kern="100" baseline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不以我的鎖鍊為恥．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499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35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FAF42CE-EEB5-4D38-9407-C4C6B8CC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B64F2134-DD9D-436D-B61E-32BCC2EF50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9450" y="3909854"/>
          <a:ext cx="575310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xmlns="" val="334178605"/>
                    </a:ext>
                  </a:extLst>
                </a:gridCol>
                <a:gridCol w="3956050">
                  <a:extLst>
                    <a:ext uri="{9D8B030D-6E8A-4147-A177-3AD203B41FA5}">
                      <a16:colId xmlns:a16="http://schemas.microsoft.com/office/drawing/2014/main" xmlns="" val="3112748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觀察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經文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2594628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F04BF261-ABE9-4B65-895A-FC7CAFEBA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352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xmlns="" val="883030955"/>
                    </a:ext>
                  </a:extLst>
                </a:gridCol>
                <a:gridCol w="8591550">
                  <a:extLst>
                    <a:ext uri="{9D8B030D-6E8A-4147-A177-3AD203B41FA5}">
                      <a16:colId xmlns:a16="http://schemas.microsoft.com/office/drawing/2014/main" xmlns="" val="320682509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地方</a:t>
                      </a:r>
                      <a:r>
                        <a:rPr lang="zh-HK" sz="3200" kern="0" dirty="0">
                          <a:effectLst/>
                        </a:rPr>
                        <a:t>︰羅馬</a:t>
                      </a:r>
                      <a:endParaRPr lang="en-US" altLang="zh-HK" sz="3200" kern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神學用語</a:t>
                      </a:r>
                      <a:r>
                        <a:rPr lang="zh-HK" sz="3200" kern="0" dirty="0">
                          <a:effectLst/>
                        </a:rPr>
                        <a:t>︰在那日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強調</a:t>
                      </a:r>
                      <a:r>
                        <a:rPr lang="zh-HK" sz="3200" kern="0" dirty="0">
                          <a:effectLst/>
                        </a:rPr>
                        <a:t>︰多多</a:t>
                      </a:r>
                      <a:r>
                        <a:rPr lang="zh-TW" sz="3200" kern="100" dirty="0">
                          <a:effectLst/>
                        </a:rPr>
                        <a:t>、明明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重覆</a:t>
                      </a:r>
                      <a:r>
                        <a:rPr lang="zh-HK" sz="3200" kern="0" dirty="0">
                          <a:effectLst/>
                        </a:rPr>
                        <a:t>︰憐憫</a:t>
                      </a:r>
                      <a:r>
                        <a:rPr lang="en-US" sz="3200" kern="100" dirty="0">
                          <a:effectLst/>
                        </a:rPr>
                        <a:t>(1: 2)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17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反倒在羅馬的時候、殷勤的找我、</a:t>
                      </a:r>
                      <a:endParaRPr lang="en-US" altLang="zh-TW" sz="3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並且找著了。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願主使他在那日得主的憐憫．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他在以弗所怎樣多多的服事我、</a:t>
                      </a:r>
                    </a:p>
                    <a:p>
                      <a:pPr indent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</a:rPr>
                        <a:t>是你明明知道的。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499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64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186A65A-8067-4B91-9693-B6480B1F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11102009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福音是否這世代的答案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F324309-6EE6-45C1-9C2B-7820FDFB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690688"/>
            <a:ext cx="11887199" cy="48021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用愛心，去掩蓋心中怨恨，用和平，調解彼此紛爭，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忘記往日你千般錯，讓愛去改變你共我，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環顧世界人類苦難，望你把愛心釋放，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效法基督用心去愛，唯用愛去衝破悵惘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8475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E8F4D-65EF-4A4B-A0DF-B9CF76DE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328964B-1321-4315-A7CD-73E97CE9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365125"/>
            <a:ext cx="1176793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15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凡在亞西亞的人都離棄我、這是你知道的．其中有腓吉路和黑摩其尼。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願主憐憫阿尼色弗一家的人．因他屢次使我暢快、不以我的鎖鍊為恥．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17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反倒在羅馬的時候、殷勤的找我、並且找著了。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18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願主使他在那日得主的憐憫．他在以弗所怎樣多多的服事我、是你明明知道的。</a:t>
            </a:r>
          </a:p>
          <a:p>
            <a:endParaRPr lang="zh-HK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545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DF7DE2-6F2B-4FB9-8678-235F866E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BBC4B96-7C05-455E-9438-EA97C4FE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9" y="225287"/>
            <a:ext cx="11648661" cy="6267588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 : 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務要傳道．無論得時不得時、總要專心、並用百般的忍耐、各樣的教訓、責備人、警戒人、勸勉人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indent="0">
              <a:buNone/>
            </a:pP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976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AD5E624-1A3C-49E7-BFEF-9D455F3E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31635AF-5AAC-4A48-A9ED-1F5177E1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365125"/>
            <a:ext cx="1146313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我現在被澆奠、我離世的時候到了。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4: 7 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那美好的仗我已經打過了．當跑的路我已經跑盡了．所信的道我已經守住了．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4: 8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從此以後、有公義的冠冕為我存留、就是按著公義審判的主到了那日要賜給我的．不但賜給我、也賜給凡愛慕他顯現的人。</a:t>
            </a:r>
          </a:p>
          <a:p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4980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73DACBA-DFE6-4799-A7F8-B6AB9C14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65125"/>
            <a:ext cx="11529391" cy="1325563"/>
          </a:xfrm>
        </p:spPr>
        <p:txBody>
          <a:bodyPr/>
          <a:lstStyle/>
          <a:p>
            <a:pPr algn="ctr"/>
            <a:r>
              <a:rPr lang="zh-TW" altLang="en-US" dirty="0"/>
              <a:t>以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「恥」為主題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提後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1:8-18)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3E2D2CE-AEA7-4B9E-91C5-2B8B51BB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457738"/>
            <a:ext cx="11648661" cy="52611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8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你不要以給我們的主作見證為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、也不要以我這為主被囚的為恥．總要按　神的能力、與我為福音同受苦難．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12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我也為這緣故而受了這些苦，但我不以為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，因為我知道自己所相信的是誰，也深信他能夠保守我所託付他的，直到那日。</a:t>
            </a:r>
            <a:endParaRPr lang="en-US" altLang="zh-HK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 </a:t>
            </a:r>
            <a:r>
              <a:rPr lang="en-US" altLang="zh-HK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zh-HK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願主憐憫阿尼色弗一家的人．因他屢次使我暢快、不以我的鎖鍊為</a:t>
            </a:r>
            <a:r>
              <a:rPr lang="zh-TW" altLang="zh-HK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恥</a:t>
            </a:r>
            <a:r>
              <a:rPr lang="zh-TW" altLang="zh-HK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947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EFC189-7E9D-4867-A1CC-CD8220B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福音的召命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A6255F0-2DA5-4AE3-ADA6-E067B072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HK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 8-11    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不以福音為恥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1:12-14   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不以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難為恥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1:15-18   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不以基督徒為恥</a:t>
            </a:r>
            <a:r>
              <a:rPr lang="en-US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福音是否這世代的答案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zh-HK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0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29A7BA8-B890-420E-84C0-4E9A6B9D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8754CD34-BEFF-40CA-9EFD-09EFA3835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24005"/>
              </p:ext>
            </p:extLst>
          </p:nvPr>
        </p:nvGraphicFramePr>
        <p:xfrm>
          <a:off x="0" y="0"/>
          <a:ext cx="12192000" cy="6899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0496">
                  <a:extLst>
                    <a:ext uri="{9D8B030D-6E8A-4147-A177-3AD203B41FA5}">
                      <a16:colId xmlns:a16="http://schemas.microsoft.com/office/drawing/2014/main" xmlns="" val="3472091066"/>
                    </a:ext>
                  </a:extLst>
                </a:gridCol>
                <a:gridCol w="8001504">
                  <a:extLst>
                    <a:ext uri="{9D8B030D-6E8A-4147-A177-3AD203B41FA5}">
                      <a16:colId xmlns:a16="http://schemas.microsoft.com/office/drawing/2014/main" xmlns="" val="1212873054"/>
                    </a:ext>
                  </a:extLst>
                </a:gridCol>
              </a:tblGrid>
              <a:tr h="6897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觀察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經文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499458"/>
                  </a:ext>
                </a:extLst>
              </a:tr>
              <a:tr h="61682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因為︰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映襯</a:t>
                      </a:r>
                      <a:r>
                        <a:rPr lang="en-US" sz="3200" kern="100" dirty="0">
                          <a:effectLst/>
                        </a:rPr>
                        <a:t>/ </a:t>
                      </a:r>
                      <a:r>
                        <a:rPr lang="zh-HK" sz="3200" kern="100" dirty="0">
                          <a:effectLst/>
                        </a:rPr>
                        <a:t>對比︰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命令︰</a:t>
                      </a:r>
                      <a:endParaRPr lang="zh-TW" sz="3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HK" sz="3200" kern="100" dirty="0">
                          <a:effectLst/>
                        </a:rPr>
                        <a:t>不要︰因主</a:t>
                      </a:r>
                      <a:endParaRPr lang="zh-TW" sz="3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HK" sz="3200" kern="100" dirty="0">
                          <a:effectLst/>
                        </a:rPr>
                        <a:t>不要︰因保羅</a:t>
                      </a:r>
                      <a:endParaRPr lang="zh-TW" sz="3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zh-HK" sz="3200" kern="100" dirty="0">
                          <a:effectLst/>
                        </a:rPr>
                        <a:t>總要︰為福音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</a:rPr>
                        <a:t>重覆︰恥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7 </a:t>
                      </a:r>
                      <a:r>
                        <a:rPr lang="zh-TW" sz="3200" b="1" kern="100" dirty="0">
                          <a:effectLst/>
                        </a:rPr>
                        <a:t>因為　神賜給我們、</a:t>
                      </a:r>
                    </a:p>
                    <a:p>
                      <a:pPr indent="152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不是膽怯的心、</a:t>
                      </a:r>
                    </a:p>
                    <a:p>
                      <a:pPr indent="152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乃是剛強、仁愛、謹守的心。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8 </a:t>
                      </a:r>
                      <a:r>
                        <a:rPr lang="zh-TW" sz="3200" b="1" kern="100" dirty="0">
                          <a:effectLst/>
                        </a:rPr>
                        <a:t>你不要以給我們的主作見證為恥、</a:t>
                      </a:r>
                    </a:p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</a:t>
                      </a:r>
                      <a:r>
                        <a:rPr lang="zh-TW" sz="3200" b="1" kern="100" dirty="0">
                          <a:effectLst/>
                        </a:rPr>
                        <a:t>也不要以我這為主被囚的為恥．</a:t>
                      </a:r>
                    </a:p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總要按　神的能力、</a:t>
                      </a:r>
                      <a:endParaRPr lang="en-US" altLang="zh-TW" sz="3200" b="1" kern="100" dirty="0">
                        <a:effectLst/>
                      </a:endParaRPr>
                    </a:p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</a:rPr>
                        <a:t>                                      </a:t>
                      </a:r>
                      <a:r>
                        <a:rPr lang="zh-TW" sz="3200" b="1" kern="100" dirty="0">
                          <a:effectLst/>
                        </a:rPr>
                        <a:t>與我為福音同受苦難．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169344"/>
                  </a:ext>
                </a:extLst>
              </a:tr>
            </a:tbl>
          </a:graphicData>
        </a:graphic>
      </p:graphicFrame>
      <p:sp>
        <p:nvSpPr>
          <p:cNvPr id="5" name="左大括弧 4">
            <a:extLst>
              <a:ext uri="{FF2B5EF4-FFF2-40B4-BE49-F238E27FC236}">
                <a16:creationId xmlns:a16="http://schemas.microsoft.com/office/drawing/2014/main" xmlns="" id="{B624A079-EF30-42C6-A19F-546ACEC49E7E}"/>
              </a:ext>
            </a:extLst>
          </p:cNvPr>
          <p:cNvSpPr/>
          <p:nvPr/>
        </p:nvSpPr>
        <p:spPr>
          <a:xfrm>
            <a:off x="5382151" y="1702199"/>
            <a:ext cx="69324" cy="953122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向上箭號 31">
            <a:extLst>
              <a:ext uri="{FF2B5EF4-FFF2-40B4-BE49-F238E27FC236}">
                <a16:creationId xmlns:a16="http://schemas.microsoft.com/office/drawing/2014/main" xmlns="" id="{2DC1F8B5-F521-4108-B03D-F40D7B867F0E}"/>
              </a:ext>
            </a:extLst>
          </p:cNvPr>
          <p:cNvSpPr/>
          <p:nvPr/>
        </p:nvSpPr>
        <p:spPr>
          <a:xfrm>
            <a:off x="4985276" y="1934468"/>
            <a:ext cx="69324" cy="618693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左大括弧 6">
            <a:extLst>
              <a:ext uri="{FF2B5EF4-FFF2-40B4-BE49-F238E27FC236}">
                <a16:creationId xmlns:a16="http://schemas.microsoft.com/office/drawing/2014/main" xmlns="" id="{E530EF41-952A-4870-8B4E-D7999BCFD110}"/>
              </a:ext>
            </a:extLst>
          </p:cNvPr>
          <p:cNvSpPr/>
          <p:nvPr/>
        </p:nvSpPr>
        <p:spPr>
          <a:xfrm>
            <a:off x="3463029" y="3110247"/>
            <a:ext cx="69324" cy="637506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CCF7C9E9-9CE4-4DFF-A843-8E54BDD5F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3225" y="1877774"/>
            <a:ext cx="19014675" cy="6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82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1429</Words>
  <Application>Microsoft Office PowerPoint</Application>
  <PresentationFormat>自訂</PresentationFormat>
  <Paragraphs>252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福音的召命</vt:lpstr>
      <vt:lpstr>PowerPoint 簡報</vt:lpstr>
      <vt:lpstr>PowerPoint 簡報</vt:lpstr>
      <vt:lpstr>PowerPoint 簡報</vt:lpstr>
      <vt:lpstr>PowerPoint 簡報</vt:lpstr>
      <vt:lpstr>PowerPoint 簡報</vt:lpstr>
      <vt:lpstr>以「恥」為主題(提後  1:8-18)</vt:lpstr>
      <vt:lpstr>福音的召命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福音的召命</vt:lpstr>
      <vt:lpstr>PowerPoint 簡報</vt:lpstr>
      <vt:lpstr>PowerPoint 簡報</vt:lpstr>
      <vt:lpstr>PowerPoint 簡報</vt:lpstr>
      <vt:lpstr>PowerPoint 簡報</vt:lpstr>
      <vt:lpstr>PowerPoint 簡報</vt:lpstr>
      <vt:lpstr>一位在非洲同工的禱文 (在他為主殉道後找到)</vt:lpstr>
      <vt:lpstr>PowerPoint 簡報</vt:lpstr>
      <vt:lpstr>PowerPoint 簡報</vt:lpstr>
      <vt:lpstr>PowerPoint 簡報</vt:lpstr>
      <vt:lpstr>PowerPoint 簡報</vt:lpstr>
      <vt:lpstr>PowerPoint 簡報</vt:lpstr>
      <vt:lpstr>觀炙</vt:lpstr>
      <vt:lpstr>福音的召命</vt:lpstr>
      <vt:lpstr>PowerPoint 簡報</vt:lpstr>
      <vt:lpstr>PowerPoint 簡報</vt:lpstr>
      <vt:lpstr>福音是否這世代的答案?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toto</cp:lastModifiedBy>
  <cp:revision>51</cp:revision>
  <dcterms:created xsi:type="dcterms:W3CDTF">2019-03-13T02:17:51Z</dcterms:created>
  <dcterms:modified xsi:type="dcterms:W3CDTF">2019-03-15T07:39:12Z</dcterms:modified>
</cp:coreProperties>
</file>