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defaultTextStyle>
    <a:defPPr lvl="0"/>
    <a:lvl1pPr lvl="0">
      <a:defRPr>
        <a:solidFill>
          <a:srgbClr val="634823"/>
        </a:solidFill>
        <a:latin typeface="+mj-lt"/>
        <a:ea typeface="+mj-ea"/>
        <a:cs typeface="+mj-cs"/>
        <a:sym typeface="Helvetica"/>
      </a:defRPr>
    </a:lvl1pPr>
    <a:lvl2pPr lvl="1">
      <a:defRPr>
        <a:solidFill>
          <a:srgbClr val="634823"/>
        </a:solidFill>
        <a:latin typeface="+mj-lt"/>
        <a:ea typeface="+mj-ea"/>
        <a:cs typeface="+mj-cs"/>
        <a:sym typeface="Helvetica"/>
      </a:defRPr>
    </a:lvl2pPr>
    <a:lvl3pPr lvl="2">
      <a:defRPr>
        <a:solidFill>
          <a:srgbClr val="634823"/>
        </a:solidFill>
        <a:latin typeface="+mj-lt"/>
        <a:ea typeface="+mj-ea"/>
        <a:cs typeface="+mj-cs"/>
        <a:sym typeface="Helvetica"/>
      </a:defRPr>
    </a:lvl3pPr>
    <a:lvl4pPr lvl="3">
      <a:defRPr>
        <a:solidFill>
          <a:srgbClr val="634823"/>
        </a:solidFill>
        <a:latin typeface="+mj-lt"/>
        <a:ea typeface="+mj-ea"/>
        <a:cs typeface="+mj-cs"/>
        <a:sym typeface="Helvetica"/>
      </a:defRPr>
    </a:lvl4pPr>
    <a:lvl5pPr lvl="4">
      <a:defRPr>
        <a:solidFill>
          <a:srgbClr val="634823"/>
        </a:solidFill>
        <a:latin typeface="+mj-lt"/>
        <a:ea typeface="+mj-ea"/>
        <a:cs typeface="+mj-cs"/>
        <a:sym typeface="Helvetica"/>
      </a:defRPr>
    </a:lvl5pPr>
    <a:lvl6pPr lvl="5">
      <a:defRPr>
        <a:solidFill>
          <a:srgbClr val="634823"/>
        </a:solidFill>
        <a:latin typeface="+mj-lt"/>
        <a:ea typeface="+mj-ea"/>
        <a:cs typeface="+mj-cs"/>
        <a:sym typeface="Helvetica"/>
      </a:defRPr>
    </a:lvl6pPr>
    <a:lvl7pPr lvl="6">
      <a:defRPr>
        <a:solidFill>
          <a:srgbClr val="634823"/>
        </a:solidFill>
        <a:latin typeface="+mj-lt"/>
        <a:ea typeface="+mj-ea"/>
        <a:cs typeface="+mj-cs"/>
        <a:sym typeface="Helvetica"/>
      </a:defRPr>
    </a:lvl7pPr>
    <a:lvl8pPr lvl="7">
      <a:defRPr>
        <a:solidFill>
          <a:srgbClr val="634823"/>
        </a:solidFill>
        <a:latin typeface="+mj-lt"/>
        <a:ea typeface="+mj-ea"/>
        <a:cs typeface="+mj-cs"/>
        <a:sym typeface="Helvetica"/>
      </a:defRPr>
    </a:lvl8pPr>
    <a:lvl9pPr lvl="8">
      <a:defRPr>
        <a:solidFill>
          <a:srgbClr val="634823"/>
        </a:solidFill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4C3C2611-4C71-4FC5-86AE-919BDF0F9419}" styleName="">
    <a:tblBg/>
    <a:wholeTbl>
      <a:tcTxStyle b="on" i="on">
        <a:fontRef idx="major">
          <a:srgbClr val="634823"/>
        </a:fontRef>
        <a:srgbClr val="634823"/>
      </a:tcTxStyle>
      <a:tcStyle>
        <a:tcBdr>
          <a:left>
            <a:ln cap="flat" w="12700">
              <a:solidFill>
                <a:srgbClr val="F9EDD7"/>
              </a:solidFill>
              <a:prstDash val="solid"/>
              <a:bevel/>
            </a:ln>
          </a:left>
          <a:right>
            <a:ln cap="flat" w="12700">
              <a:solidFill>
                <a:srgbClr val="F9EDD7"/>
              </a:solidFill>
              <a:prstDash val="solid"/>
              <a:bevel/>
            </a:ln>
          </a:right>
          <a:top>
            <a:ln cap="flat" w="12700">
              <a:solidFill>
                <a:srgbClr val="F9EDD7"/>
              </a:solidFill>
              <a:prstDash val="solid"/>
              <a:bevel/>
            </a:ln>
          </a:top>
          <a:bottom>
            <a:ln cap="flat" w="12700">
              <a:solidFill>
                <a:srgbClr val="F9EDD7"/>
              </a:solidFill>
              <a:prstDash val="solid"/>
              <a:bevel/>
            </a:ln>
          </a:bottom>
          <a:insideH>
            <a:ln cap="flat" w="12700">
              <a:solidFill>
                <a:srgbClr val="F9EDD7"/>
              </a:solidFill>
              <a:prstDash val="solid"/>
              <a:bevel/>
            </a:ln>
          </a:insideH>
          <a:insideV>
            <a:ln cap="flat" w="12700">
              <a:solidFill>
                <a:srgbClr val="F9EDD7"/>
              </a:solidFill>
              <a:prstDash val="solid"/>
              <a:bevel/>
            </a:ln>
          </a:insideV>
        </a:tcBdr>
        <a:fill>
          <a:solidFill>
            <a:srgbClr val="D7CDD2"/>
          </a:solidFill>
        </a:fill>
      </a:tcStyle>
    </a:wholeTbl>
    <a:band2H>
      <a:tcTxStyle/>
      <a:tcStyle>
        <a:tcBdr/>
        <a:fill>
          <a:solidFill>
            <a:srgbClr val="ECE7EA"/>
          </a:solidFill>
        </a:fill>
      </a:tcStyle>
    </a:band2H>
    <a:firstCol>
      <a:tcTxStyle b="on" i="on">
        <a:fontRef idx="major">
          <a:srgbClr val="F9EDD7"/>
        </a:fontRef>
        <a:srgbClr val="F9EDD7"/>
      </a:tcTxStyle>
      <a:tcStyle>
        <a:tcBdr>
          <a:left>
            <a:ln cap="flat" w="12700">
              <a:solidFill>
                <a:srgbClr val="F9EDD7"/>
              </a:solidFill>
              <a:prstDash val="solid"/>
              <a:bevel/>
            </a:ln>
          </a:left>
          <a:right>
            <a:ln cap="flat" w="12700">
              <a:solidFill>
                <a:srgbClr val="F9EDD7"/>
              </a:solidFill>
              <a:prstDash val="solid"/>
              <a:bevel/>
            </a:ln>
          </a:right>
          <a:top>
            <a:ln cap="flat" w="12700">
              <a:solidFill>
                <a:srgbClr val="F9EDD7"/>
              </a:solidFill>
              <a:prstDash val="solid"/>
              <a:bevel/>
            </a:ln>
          </a:top>
          <a:bottom>
            <a:ln cap="flat" w="12700">
              <a:solidFill>
                <a:srgbClr val="F9EDD7"/>
              </a:solidFill>
              <a:prstDash val="solid"/>
              <a:bevel/>
            </a:ln>
          </a:bottom>
          <a:insideH>
            <a:ln cap="flat" w="12700">
              <a:solidFill>
                <a:srgbClr val="F9EDD7"/>
              </a:solidFill>
              <a:prstDash val="solid"/>
              <a:bevel/>
            </a:ln>
          </a:insideH>
          <a:insideV>
            <a:ln cap="flat" w="12700">
              <a:solidFill>
                <a:srgbClr val="F9EDD7"/>
              </a:solidFill>
              <a:prstDash val="solid"/>
              <a:bevel/>
            </a:ln>
          </a:insideV>
        </a:tcBdr>
        <a:fill>
          <a:solidFill>
            <a:srgbClr val="803C63"/>
          </a:solidFill>
        </a:fill>
      </a:tcStyle>
    </a:firstCol>
    <a:lastRow>
      <a:tcTxStyle b="on" i="on">
        <a:fontRef idx="major">
          <a:srgbClr val="F9EDD7"/>
        </a:fontRef>
        <a:srgbClr val="F9EDD7"/>
      </a:tcTxStyle>
      <a:tcStyle>
        <a:tcBdr>
          <a:left>
            <a:ln cap="flat" w="12700">
              <a:solidFill>
                <a:srgbClr val="F9EDD7"/>
              </a:solidFill>
              <a:prstDash val="solid"/>
              <a:bevel/>
            </a:ln>
          </a:left>
          <a:right>
            <a:ln cap="flat" w="12700">
              <a:solidFill>
                <a:srgbClr val="F9EDD7"/>
              </a:solidFill>
              <a:prstDash val="solid"/>
              <a:bevel/>
            </a:ln>
          </a:right>
          <a:top>
            <a:ln cap="flat" w="38100">
              <a:solidFill>
                <a:srgbClr val="F9EDD7"/>
              </a:solidFill>
              <a:prstDash val="solid"/>
              <a:bevel/>
            </a:ln>
          </a:top>
          <a:bottom>
            <a:ln cap="flat" w="12700">
              <a:solidFill>
                <a:srgbClr val="F9EDD7"/>
              </a:solidFill>
              <a:prstDash val="solid"/>
              <a:bevel/>
            </a:ln>
          </a:bottom>
          <a:insideH>
            <a:ln cap="flat" w="12700">
              <a:solidFill>
                <a:srgbClr val="F9EDD7"/>
              </a:solidFill>
              <a:prstDash val="solid"/>
              <a:bevel/>
            </a:ln>
          </a:insideH>
          <a:insideV>
            <a:ln cap="flat" w="12700">
              <a:solidFill>
                <a:srgbClr val="F9EDD7"/>
              </a:solidFill>
              <a:prstDash val="solid"/>
              <a:bevel/>
            </a:ln>
          </a:insideV>
        </a:tcBdr>
        <a:fill>
          <a:solidFill>
            <a:srgbClr val="803C63"/>
          </a:solidFill>
        </a:fill>
      </a:tcStyle>
    </a:lastRow>
    <a:firstRow>
      <a:tcTxStyle b="on" i="on">
        <a:fontRef idx="major">
          <a:srgbClr val="F9EDD7"/>
        </a:fontRef>
        <a:srgbClr val="F9EDD7"/>
      </a:tcTxStyle>
      <a:tcStyle>
        <a:tcBdr>
          <a:left>
            <a:ln cap="flat" w="12700">
              <a:solidFill>
                <a:srgbClr val="F9EDD7"/>
              </a:solidFill>
              <a:prstDash val="solid"/>
              <a:bevel/>
            </a:ln>
          </a:left>
          <a:right>
            <a:ln cap="flat" w="12700">
              <a:solidFill>
                <a:srgbClr val="F9EDD7"/>
              </a:solidFill>
              <a:prstDash val="solid"/>
              <a:bevel/>
            </a:ln>
          </a:right>
          <a:top>
            <a:ln cap="flat" w="12700">
              <a:solidFill>
                <a:srgbClr val="F9EDD7"/>
              </a:solidFill>
              <a:prstDash val="solid"/>
              <a:bevel/>
            </a:ln>
          </a:top>
          <a:bottom>
            <a:ln cap="flat" w="38100">
              <a:solidFill>
                <a:srgbClr val="F9EDD7"/>
              </a:solidFill>
              <a:prstDash val="solid"/>
              <a:bevel/>
            </a:ln>
          </a:bottom>
          <a:insideH>
            <a:ln cap="flat" w="12700">
              <a:solidFill>
                <a:srgbClr val="F9EDD7"/>
              </a:solidFill>
              <a:prstDash val="solid"/>
              <a:bevel/>
            </a:ln>
          </a:insideH>
          <a:insideV>
            <a:ln cap="flat" w="12700">
              <a:solidFill>
                <a:srgbClr val="F9EDD7"/>
              </a:solidFill>
              <a:prstDash val="solid"/>
              <a:bevel/>
            </a:ln>
          </a:insideV>
        </a:tcBdr>
        <a:fill>
          <a:solidFill>
            <a:srgbClr val="803C63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52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1715" cy="462418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-3" y="3074521"/>
            <a:ext cx="9151421" cy="3783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46" extrusionOk="0">
                <a:moveTo>
                  <a:pt x="21600" y="0"/>
                </a:moveTo>
                <a:cubicBezTo>
                  <a:pt x="21597" y="5740"/>
                  <a:pt x="21582" y="11711"/>
                  <a:pt x="21577" y="17498"/>
                </a:cubicBezTo>
                <a:lnTo>
                  <a:pt x="21577" y="19446"/>
                </a:lnTo>
                <a:lnTo>
                  <a:pt x="0" y="19446"/>
                </a:lnTo>
                <a:lnTo>
                  <a:pt x="0" y="3296"/>
                </a:lnTo>
                <a:cubicBezTo>
                  <a:pt x="6375" y="-2154"/>
                  <a:pt x="16113" y="8252"/>
                  <a:pt x="21600" y="0"/>
                </a:cubicBezTo>
                <a:close/>
              </a:path>
            </a:pathLst>
          </a:custGeom>
          <a:solidFill>
            <a:srgbClr val="F9EDD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 rot="21388434">
            <a:off x="9175" y="2969814"/>
            <a:ext cx="9127433" cy="1238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2097" extrusionOk="0">
                <a:moveTo>
                  <a:pt x="4983" y="991"/>
                </a:moveTo>
                <a:cubicBezTo>
                  <a:pt x="10890" y="3207"/>
                  <a:pt x="11845" y="15597"/>
                  <a:pt x="21593" y="9600"/>
                </a:cubicBezTo>
                <a:lnTo>
                  <a:pt x="21583" y="10475"/>
                </a:lnTo>
                <a:cubicBezTo>
                  <a:pt x="9614" y="17835"/>
                  <a:pt x="10901" y="-2523"/>
                  <a:pt x="0" y="2275"/>
                </a:cubicBezTo>
                <a:lnTo>
                  <a:pt x="10" y="1404"/>
                </a:lnTo>
                <a:cubicBezTo>
                  <a:pt x="2033" y="510"/>
                  <a:pt x="3636" y="486"/>
                  <a:pt x="4983" y="991"/>
                </a:cubicBezTo>
                <a:close/>
                <a:moveTo>
                  <a:pt x="4990" y="331"/>
                </a:moveTo>
                <a:cubicBezTo>
                  <a:pt x="10897" y="2547"/>
                  <a:pt x="11853" y="14937"/>
                  <a:pt x="21600" y="8940"/>
                </a:cubicBezTo>
                <a:lnTo>
                  <a:pt x="21597" y="9233"/>
                </a:lnTo>
                <a:cubicBezTo>
                  <a:pt x="9628" y="16593"/>
                  <a:pt x="10915" y="-3765"/>
                  <a:pt x="14" y="1033"/>
                </a:cubicBezTo>
                <a:lnTo>
                  <a:pt x="17" y="744"/>
                </a:lnTo>
                <a:cubicBezTo>
                  <a:pt x="2040" y="-150"/>
                  <a:pt x="3644" y="-174"/>
                  <a:pt x="4990" y="331"/>
                </a:cubicBezTo>
                <a:close/>
              </a:path>
            </a:pathLst>
          </a:custGeom>
          <a:gradFill>
            <a:gsLst>
              <a:gs pos="0">
                <a:srgbClr val="FAF1DF">
                  <a:alpha val="90000"/>
                </a:srgbClr>
              </a:gs>
              <a:gs pos="18000">
                <a:srgbClr val="F4DEB7"/>
              </a:gs>
              <a:gs pos="37000">
                <a:srgbClr val="F4DDB3">
                  <a:alpha val="90000"/>
                </a:srgbClr>
              </a:gs>
              <a:gs pos="100000">
                <a:srgbClr val="FAF1D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21388434">
            <a:off x="22251" y="2764066"/>
            <a:ext cx="9154394" cy="155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614" extrusionOk="0">
                <a:moveTo>
                  <a:pt x="21572" y="14260"/>
                </a:moveTo>
                <a:lnTo>
                  <a:pt x="21573" y="14260"/>
                </a:lnTo>
                <a:lnTo>
                  <a:pt x="21570" y="14614"/>
                </a:lnTo>
                <a:lnTo>
                  <a:pt x="21569" y="14614"/>
                </a:lnTo>
                <a:close/>
                <a:moveTo>
                  <a:pt x="21600" y="1950"/>
                </a:moveTo>
                <a:lnTo>
                  <a:pt x="21596" y="2273"/>
                </a:lnTo>
                <a:cubicBezTo>
                  <a:pt x="12028" y="17573"/>
                  <a:pt x="6101" y="-3704"/>
                  <a:pt x="0" y="1025"/>
                </a:cubicBezTo>
                <a:lnTo>
                  <a:pt x="4" y="702"/>
                </a:lnTo>
                <a:cubicBezTo>
                  <a:pt x="6105" y="-4027"/>
                  <a:pt x="12032" y="17250"/>
                  <a:pt x="21600" y="1950"/>
                </a:cubicBezTo>
                <a:close/>
              </a:path>
            </a:pathLst>
          </a:custGeom>
          <a:gradFill>
            <a:gsLst>
              <a:gs pos="36000">
                <a:srgbClr val="FFFFFF">
                  <a:alpha val="30000"/>
                </a:srgbClr>
              </a:gs>
              <a:gs pos="100000">
                <a:srgbClr val="F9EDD7">
                  <a:alpha val="48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21388434">
            <a:off x="-3442" y="3108431"/>
            <a:ext cx="9161366" cy="1052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38" extrusionOk="0">
                <a:moveTo>
                  <a:pt x="21572" y="5500"/>
                </a:moveTo>
                <a:lnTo>
                  <a:pt x="21567" y="5944"/>
                </a:lnTo>
                <a:cubicBezTo>
                  <a:pt x="15312" y="16998"/>
                  <a:pt x="5722" y="-2250"/>
                  <a:pt x="0" y="3701"/>
                </a:cubicBezTo>
                <a:lnTo>
                  <a:pt x="5" y="3257"/>
                </a:lnTo>
                <a:cubicBezTo>
                  <a:pt x="5728" y="-2694"/>
                  <a:pt x="15317" y="16553"/>
                  <a:pt x="21572" y="5500"/>
                </a:cubicBezTo>
                <a:close/>
                <a:moveTo>
                  <a:pt x="21588" y="4224"/>
                </a:moveTo>
                <a:lnTo>
                  <a:pt x="21578" y="5022"/>
                </a:lnTo>
                <a:cubicBezTo>
                  <a:pt x="15323" y="16079"/>
                  <a:pt x="5734" y="-3169"/>
                  <a:pt x="11" y="2781"/>
                </a:cubicBezTo>
                <a:lnTo>
                  <a:pt x="21" y="1981"/>
                </a:lnTo>
                <a:cubicBezTo>
                  <a:pt x="5743" y="-3970"/>
                  <a:pt x="15333" y="15278"/>
                  <a:pt x="21588" y="4224"/>
                </a:cubicBezTo>
                <a:close/>
                <a:moveTo>
                  <a:pt x="21600" y="3235"/>
                </a:moveTo>
                <a:lnTo>
                  <a:pt x="21596" y="3602"/>
                </a:lnTo>
                <a:cubicBezTo>
                  <a:pt x="15377" y="14969"/>
                  <a:pt x="5790" y="-4234"/>
                  <a:pt x="27" y="1443"/>
                </a:cubicBezTo>
                <a:lnTo>
                  <a:pt x="32" y="1075"/>
                </a:lnTo>
                <a:cubicBezTo>
                  <a:pt x="5794" y="-4602"/>
                  <a:pt x="15382" y="14601"/>
                  <a:pt x="21600" y="3235"/>
                </a:cubicBezTo>
                <a:close/>
              </a:path>
            </a:pathLst>
          </a:custGeom>
          <a:gradFill>
            <a:gsLst>
              <a:gs pos="36000">
                <a:srgbClr val="FFFFFF">
                  <a:alpha val="47000"/>
                </a:srgbClr>
              </a:gs>
              <a:gs pos="100000">
                <a:srgbClr val="FAEFDC">
                  <a:alpha val="82000"/>
                </a:srgbClr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70360" y="0"/>
            <a:ext cx="7200902" cy="5562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970360" y="5641976"/>
            <a:ext cx="7200902" cy="12160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垂直文字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75" name="Shape 75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970359" y="1828800"/>
            <a:ext cx="7200901" cy="5029202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69619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80158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729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301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標題及文字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83" name="Shape 83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1722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28650" y="274639"/>
            <a:ext cx="5800725" cy="6583365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69619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80158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729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301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23888" y="1"/>
            <a:ext cx="78867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623888" y="4589462"/>
            <a:ext cx="7886700" cy="22685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38862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629840" y="1681164"/>
            <a:ext cx="3868343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0558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629840" y="0"/>
            <a:ext cx="294918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3887391" y="987426"/>
            <a:ext cx="462915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14" name="Shape 14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70359" y="1828800"/>
            <a:ext cx="7200901" cy="5029202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69619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80158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729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301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29840" y="0"/>
            <a:ext cx="294918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629840" y="2057400"/>
            <a:ext cx="294918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542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28650" y="365126"/>
            <a:ext cx="5800725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-10825" y="6802393"/>
            <a:ext cx="9200806" cy="90723"/>
            <a:chOff x="0" y="0"/>
            <a:chExt cx="12267740" cy="90721"/>
          </a:xfrm>
        </p:grpSpPr>
        <p:sp>
          <p:nvSpPr>
            <p:cNvPr id="132" name="Shape 132"/>
            <p:cNvSpPr/>
            <p:nvPr/>
          </p:nvSpPr>
          <p:spPr>
            <a:xfrm>
              <a:off x="-1" y="-1"/>
              <a:ext cx="2453551" cy="90723"/>
            </a:xfrm>
            <a:prstGeom prst="rect">
              <a:avLst/>
            </a:prstGeom>
            <a:solidFill>
              <a:srgbClr val="1F9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453547" y="-1"/>
              <a:ext cx="2453552" cy="90723"/>
            </a:xfrm>
            <a:prstGeom prst="rect">
              <a:avLst/>
            </a:prstGeom>
            <a:solidFill>
              <a:srgbClr val="229C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907095" y="-1"/>
              <a:ext cx="2453550" cy="90723"/>
            </a:xfrm>
            <a:prstGeom prst="rect">
              <a:avLst/>
            </a:prstGeom>
            <a:solidFill>
              <a:srgbClr val="27A5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7360642" y="-1"/>
              <a:ext cx="2453551" cy="90723"/>
            </a:xfrm>
            <a:prstGeom prst="rect">
              <a:avLst/>
            </a:prstGeom>
            <a:solidFill>
              <a:srgbClr val="24B6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9814189" y="-1"/>
              <a:ext cx="2453551" cy="90723"/>
            </a:xfrm>
            <a:prstGeom prst="rect">
              <a:avLst/>
            </a:prstGeom>
            <a:solidFill>
              <a:srgbClr val="5BBD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</p:grp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8590050" y="294579"/>
            <a:ext cx="309266" cy="1524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algn="ctr">
              <a:def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5"/>
          <p:cNvGrpSpPr/>
          <p:nvPr/>
        </p:nvGrpSpPr>
        <p:grpSpPr>
          <a:xfrm>
            <a:off x="-10825" y="6802393"/>
            <a:ext cx="9200806" cy="90723"/>
            <a:chOff x="0" y="0"/>
            <a:chExt cx="12267740" cy="90721"/>
          </a:xfrm>
        </p:grpSpPr>
        <p:sp>
          <p:nvSpPr>
            <p:cNvPr id="140" name="Shape 140"/>
            <p:cNvSpPr/>
            <p:nvPr/>
          </p:nvSpPr>
          <p:spPr>
            <a:xfrm>
              <a:off x="-1" y="-1"/>
              <a:ext cx="2453551" cy="90723"/>
            </a:xfrm>
            <a:prstGeom prst="rect">
              <a:avLst/>
            </a:prstGeom>
            <a:solidFill>
              <a:srgbClr val="1F9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2453547" y="-1"/>
              <a:ext cx="2453552" cy="90723"/>
            </a:xfrm>
            <a:prstGeom prst="rect">
              <a:avLst/>
            </a:prstGeom>
            <a:solidFill>
              <a:srgbClr val="229C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07095" y="-1"/>
              <a:ext cx="2453550" cy="90723"/>
            </a:xfrm>
            <a:prstGeom prst="rect">
              <a:avLst/>
            </a:prstGeom>
            <a:solidFill>
              <a:srgbClr val="27A5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7360642" y="-1"/>
              <a:ext cx="2453551" cy="90723"/>
            </a:xfrm>
            <a:prstGeom prst="rect">
              <a:avLst/>
            </a:prstGeom>
            <a:solidFill>
              <a:srgbClr val="24B6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9814189" y="-1"/>
              <a:ext cx="2453551" cy="90723"/>
            </a:xfrm>
            <a:prstGeom prst="rect">
              <a:avLst/>
            </a:prstGeom>
            <a:solidFill>
              <a:srgbClr val="5BBD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</p:grp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590050" y="294579"/>
            <a:ext cx="309266" cy="1524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algn="ctr">
              <a:def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3509963"/>
          </a:xfrm>
          <a:prstGeom prst="rect">
            <a:avLst/>
          </a:prstGeom>
        </p:spPr>
        <p:txBody>
          <a:bodyPr lIns="91421" tIns="91421" rIns="91421" bIns="91421" anchor="b">
            <a:no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3255963"/>
          </a:xfrm>
          <a:prstGeom prst="rect">
            <a:avLst/>
          </a:prstGeom>
        </p:spPr>
        <p:txBody>
          <a:bodyPr lIns="91421" tIns="91421" rIns="91421" bIns="91421">
            <a:no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457950" y="644660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28650" y="230185"/>
            <a:ext cx="7886700" cy="1595442"/>
          </a:xfrm>
          <a:prstGeom prst="rect">
            <a:avLst/>
          </a:prstGeom>
        </p:spPr>
        <p:txBody>
          <a:bodyPr lIns="91421" tIns="91421" rIns="91421" bIns="91421">
            <a:no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1" tIns="91421" rIns="91421" bIns="91421">
            <a:no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6457950" y="644660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28650" y="230185"/>
            <a:ext cx="7886700" cy="1595442"/>
          </a:xfrm>
          <a:prstGeom prst="rect">
            <a:avLst/>
          </a:prstGeom>
        </p:spPr>
        <p:txBody>
          <a:bodyPr lIns="91421" tIns="91421" rIns="91421" bIns="91421">
            <a:no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1" tIns="91421" rIns="91421" bIns="91421">
            <a:no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457950" y="644660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5"/>
          <p:cNvGrpSpPr/>
          <p:nvPr/>
        </p:nvGrpSpPr>
        <p:grpSpPr>
          <a:xfrm>
            <a:off x="-10825" y="6802393"/>
            <a:ext cx="9200806" cy="90723"/>
            <a:chOff x="0" y="0"/>
            <a:chExt cx="12267740" cy="90721"/>
          </a:xfrm>
        </p:grpSpPr>
        <p:sp>
          <p:nvSpPr>
            <p:cNvPr id="160" name="Shape 160"/>
            <p:cNvSpPr/>
            <p:nvPr/>
          </p:nvSpPr>
          <p:spPr>
            <a:xfrm>
              <a:off x="-1" y="-1"/>
              <a:ext cx="2453551" cy="90723"/>
            </a:xfrm>
            <a:prstGeom prst="rect">
              <a:avLst/>
            </a:prstGeom>
            <a:solidFill>
              <a:srgbClr val="1F9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453547" y="-1"/>
              <a:ext cx="2453552" cy="90723"/>
            </a:xfrm>
            <a:prstGeom prst="rect">
              <a:avLst/>
            </a:prstGeom>
            <a:solidFill>
              <a:srgbClr val="229C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4907095" y="-1"/>
              <a:ext cx="2453550" cy="90723"/>
            </a:xfrm>
            <a:prstGeom prst="rect">
              <a:avLst/>
            </a:prstGeom>
            <a:solidFill>
              <a:srgbClr val="27A5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360642" y="-1"/>
              <a:ext cx="2453551" cy="90723"/>
            </a:xfrm>
            <a:prstGeom prst="rect">
              <a:avLst/>
            </a:prstGeom>
            <a:solidFill>
              <a:srgbClr val="24B6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9814189" y="-1"/>
              <a:ext cx="2453551" cy="90723"/>
            </a:xfrm>
            <a:prstGeom prst="rect">
              <a:avLst/>
            </a:prstGeom>
            <a:solidFill>
              <a:srgbClr val="5BBD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1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</p:grp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8590050" y="294579"/>
            <a:ext cx="309266" cy="1524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algn="ctr">
              <a:def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28650" y="230185"/>
            <a:ext cx="7886700" cy="159544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6457950" y="644658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22" name="Shape 22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41910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4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70359" y="4267200"/>
            <a:ext cx="7200901" cy="259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5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172" name="Shape 172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970359" y="1828800"/>
            <a:ext cx="7200901" cy="5029202"/>
          </a:xfrm>
          <a:prstGeom prst="rect">
            <a:avLst/>
          </a:prstGeom>
        </p:spPr>
        <p:txBody>
          <a:bodyPr lIns="0" tIns="0" rIns="0" bIns="0"/>
          <a:lstStyle>
            <a:lvl1pPr marL="2743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69619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80158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729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30120">
              <a:spcBef>
                <a:spcPts val="1800"/>
              </a:spcBef>
              <a:buSzPct val="80000"/>
              <a:defRPr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7363733" y="6462715"/>
            <a:ext cx="800103" cy="1524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6457950" y="644658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6457950" y="644658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6057900" y="6245225"/>
            <a:ext cx="1600200" cy="21544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485900" y="92074"/>
            <a:ext cx="6172200" cy="15081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485900" y="1600200"/>
            <a:ext cx="61722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FontTx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FontTx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lnSpc>
                <a:spcPct val="100000"/>
              </a:lnSpc>
              <a:spcBef>
                <a:spcPts val="700"/>
              </a:spcBef>
              <a:buFontTx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6457950" y="644658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628650" y="230188"/>
            <a:ext cx="7886700" cy="159543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3pPr marL="1234439" indent="-320039"/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457950" y="6446580"/>
            <a:ext cx="2057400" cy="18466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3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30" name="Shape 30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70359" y="1828800"/>
            <a:ext cx="3486152" cy="502920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77238" indent="-274319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64919" indent="-3048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60220" indent="-3429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17420" indent="-3429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38" name="Shape 38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70360" y="1524000"/>
            <a:ext cx="3483866" cy="1447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3C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3C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3C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3C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3C63"/>
                </a:solid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46" name="Shape 46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53" name="Shape 53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59" name="Shape 59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6009" y="0"/>
            <a:ext cx="3429003" cy="3276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227909" y="533401"/>
            <a:ext cx="4457703" cy="6324599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77238" indent="-274319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64919" indent="-3048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60220" indent="-3429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217420" indent="-342900">
              <a:spcBef>
                <a:spcPts val="1800"/>
              </a:spcBef>
              <a:buSzPct val="80000"/>
              <a:defRPr sz="24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bg>
      <p:bgPr>
        <a:solidFill>
          <a:srgbClr val="F9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70"/>
          <p:cNvGrpSpPr/>
          <p:nvPr/>
        </p:nvGrpSpPr>
        <p:grpSpPr>
          <a:xfrm>
            <a:off x="-19051" y="5001064"/>
            <a:ext cx="9222991" cy="2306907"/>
            <a:chOff x="-2" y="-1"/>
            <a:chExt cx="12297319" cy="2306906"/>
          </a:xfrm>
        </p:grpSpPr>
        <p:sp>
          <p:nvSpPr>
            <p:cNvPr id="67" name="Shape 67"/>
            <p:cNvSpPr/>
            <p:nvPr/>
          </p:nvSpPr>
          <p:spPr>
            <a:xfrm rot="21388434">
              <a:off x="37629" y="592321"/>
              <a:ext cx="12169913" cy="123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97" extrusionOk="0">
                  <a:moveTo>
                    <a:pt x="4983" y="991"/>
                  </a:moveTo>
                  <a:cubicBezTo>
                    <a:pt x="10890" y="3207"/>
                    <a:pt x="11845" y="15597"/>
                    <a:pt x="21593" y="9600"/>
                  </a:cubicBezTo>
                  <a:lnTo>
                    <a:pt x="21583" y="10475"/>
                  </a:lnTo>
                  <a:cubicBezTo>
                    <a:pt x="9614" y="17835"/>
                    <a:pt x="10901" y="-2523"/>
                    <a:pt x="0" y="2275"/>
                  </a:cubicBezTo>
                  <a:lnTo>
                    <a:pt x="10" y="1404"/>
                  </a:lnTo>
                  <a:cubicBezTo>
                    <a:pt x="2033" y="510"/>
                    <a:pt x="3636" y="486"/>
                    <a:pt x="4983" y="991"/>
                  </a:cubicBezTo>
                  <a:close/>
                  <a:moveTo>
                    <a:pt x="4990" y="331"/>
                  </a:moveTo>
                  <a:cubicBezTo>
                    <a:pt x="10897" y="2547"/>
                    <a:pt x="11853" y="14937"/>
                    <a:pt x="21600" y="8940"/>
                  </a:cubicBezTo>
                  <a:lnTo>
                    <a:pt x="21597" y="9233"/>
                  </a:lnTo>
                  <a:cubicBezTo>
                    <a:pt x="9628" y="16593"/>
                    <a:pt x="10915" y="-3765"/>
                    <a:pt x="14" y="1033"/>
                  </a:cubicBezTo>
                  <a:lnTo>
                    <a:pt x="17" y="744"/>
                  </a:lnTo>
                  <a:cubicBezTo>
                    <a:pt x="2040" y="-150"/>
                    <a:pt x="3644" y="-174"/>
                    <a:pt x="4990" y="3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F1DF">
                    <a:alpha val="90000"/>
                  </a:srgbClr>
                </a:gs>
                <a:gs pos="18000">
                  <a:srgbClr val="F4DEB7"/>
                </a:gs>
                <a:gs pos="37000">
                  <a:srgbClr val="F4DDB3">
                    <a:alpha val="90000"/>
                  </a:srgbClr>
                </a:gs>
                <a:gs pos="100000">
                  <a:srgbClr val="FAF1D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21388434">
              <a:off x="55063" y="373870"/>
              <a:ext cx="12205862" cy="15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14" extrusionOk="0">
                  <a:moveTo>
                    <a:pt x="21572" y="14260"/>
                  </a:moveTo>
                  <a:lnTo>
                    <a:pt x="21573" y="14260"/>
                  </a:lnTo>
                  <a:lnTo>
                    <a:pt x="21570" y="14614"/>
                  </a:lnTo>
                  <a:lnTo>
                    <a:pt x="21569" y="14614"/>
                  </a:lnTo>
                  <a:close/>
                  <a:moveTo>
                    <a:pt x="21600" y="1950"/>
                  </a:moveTo>
                  <a:lnTo>
                    <a:pt x="21596" y="2273"/>
                  </a:lnTo>
                  <a:cubicBezTo>
                    <a:pt x="12028" y="17573"/>
                    <a:pt x="6101" y="-3704"/>
                    <a:pt x="0" y="1025"/>
                  </a:cubicBezTo>
                  <a:lnTo>
                    <a:pt x="4" y="702"/>
                  </a:lnTo>
                  <a:cubicBezTo>
                    <a:pt x="6105" y="-4027"/>
                    <a:pt x="12032" y="17250"/>
                    <a:pt x="21600" y="195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30000"/>
                  </a:srgbClr>
                </a:gs>
                <a:gs pos="100000">
                  <a:srgbClr val="F9EDD7">
                    <a:alpha val="48000"/>
                  </a:srgb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21388434">
              <a:off x="20806" y="718237"/>
              <a:ext cx="12215161" cy="10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38" extrusionOk="0">
                  <a:moveTo>
                    <a:pt x="21572" y="5500"/>
                  </a:moveTo>
                  <a:lnTo>
                    <a:pt x="21567" y="5944"/>
                  </a:lnTo>
                  <a:cubicBezTo>
                    <a:pt x="15312" y="16998"/>
                    <a:pt x="5722" y="-2250"/>
                    <a:pt x="0" y="3701"/>
                  </a:cubicBezTo>
                  <a:lnTo>
                    <a:pt x="5" y="3257"/>
                  </a:lnTo>
                  <a:cubicBezTo>
                    <a:pt x="5728" y="-2694"/>
                    <a:pt x="15317" y="16553"/>
                    <a:pt x="21572" y="5500"/>
                  </a:cubicBezTo>
                  <a:close/>
                  <a:moveTo>
                    <a:pt x="21588" y="4224"/>
                  </a:moveTo>
                  <a:lnTo>
                    <a:pt x="21578" y="5022"/>
                  </a:lnTo>
                  <a:cubicBezTo>
                    <a:pt x="15323" y="16079"/>
                    <a:pt x="5734" y="-3169"/>
                    <a:pt x="11" y="2781"/>
                  </a:cubicBezTo>
                  <a:lnTo>
                    <a:pt x="21" y="1981"/>
                  </a:lnTo>
                  <a:cubicBezTo>
                    <a:pt x="5743" y="-3970"/>
                    <a:pt x="15333" y="15278"/>
                    <a:pt x="21588" y="4224"/>
                  </a:cubicBezTo>
                  <a:close/>
                  <a:moveTo>
                    <a:pt x="21600" y="3235"/>
                  </a:moveTo>
                  <a:lnTo>
                    <a:pt x="21596" y="3602"/>
                  </a:lnTo>
                  <a:cubicBezTo>
                    <a:pt x="15377" y="14969"/>
                    <a:pt x="5790" y="-4234"/>
                    <a:pt x="27" y="1443"/>
                  </a:cubicBezTo>
                  <a:lnTo>
                    <a:pt x="32" y="1075"/>
                  </a:lnTo>
                  <a:cubicBezTo>
                    <a:pt x="5794" y="-4602"/>
                    <a:pt x="15382" y="14601"/>
                    <a:pt x="21600" y="3235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47000"/>
                  </a:srgbClr>
                </a:gs>
                <a:gs pos="100000">
                  <a:srgbClr val="FAEFDC">
                    <a:alpha val="8200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</p:grp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256787" y="0"/>
            <a:ext cx="3429896" cy="3276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rgbClr val="803C6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3C63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256786" y="3429001"/>
            <a:ext cx="3429896" cy="3429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800"/>
              </a:spcBef>
              <a:buSzTx/>
              <a:buFontTx/>
              <a:buNone/>
              <a:defRPr sz="2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0">
              <a:lnSpc>
                <a:spcPct val="110000"/>
              </a:lnSpc>
              <a:spcBef>
                <a:spcPts val="1800"/>
              </a:spcBef>
              <a:buSzTx/>
              <a:buFontTx/>
              <a:buNone/>
              <a:defRPr sz="2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0">
              <a:lnSpc>
                <a:spcPct val="110000"/>
              </a:lnSpc>
              <a:spcBef>
                <a:spcPts val="1800"/>
              </a:spcBef>
              <a:buSzTx/>
              <a:buFontTx/>
              <a:buNone/>
              <a:defRPr sz="2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0">
              <a:lnSpc>
                <a:spcPct val="110000"/>
              </a:lnSpc>
              <a:spcBef>
                <a:spcPts val="1800"/>
              </a:spcBef>
              <a:buSzTx/>
              <a:buFontTx/>
              <a:buNone/>
              <a:defRPr sz="2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buSzTx/>
              <a:buFontTx/>
              <a:buNone/>
              <a:defRPr sz="2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3482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3482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3482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3482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34823"/>
                </a:solidFill>
              </a:rP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7363733" y="6416994"/>
            <a:ext cx="800103" cy="2438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3482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30185"/>
            <a:ext cx="7886700" cy="159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6400412"/>
            <a:ext cx="2057400" cy="27699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6" y="2237662"/>
            <a:ext cx="6048671" cy="2044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2. 信徒家庭的生命傳承 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600">
                <a:latin typeface="Calibri"/>
                <a:ea typeface="Calibri"/>
                <a:cs typeface="Calibri"/>
                <a:sym typeface="Calibri"/>
              </a:rPr>
              <a:t>1:5 想到你心裡無偽之信．這信是先在你外祖母羅以、和你母親友尼基心裡的．我深信也在你的心裡。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10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3. 生命導師的生命傳承 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500">
                <a:latin typeface="Calibri"/>
                <a:ea typeface="Calibri"/>
                <a:cs typeface="Calibri"/>
                <a:sym typeface="Calibri"/>
              </a:rPr>
              <a:t>2:15 你當竭力、在　神面前得蒙喜悅、作無愧的工人、按著正意分解真理的道。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11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4. 新一代的生命傳承 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latin typeface="Calibri"/>
                <a:ea typeface="Calibri"/>
                <a:cs typeface="Calibri"/>
                <a:sym typeface="Calibri"/>
              </a:rPr>
              <a:t>2:2 你在許多見證人面前聽見我所教訓的、也要交託那忠心能教導別人的人。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12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274319" lvl="0" indent="-228599" algn="ctr">
              <a:defRPr sz="1800">
                <a:solidFill>
                  <a:srgbClr val="000000"/>
                </a:solidFill>
              </a:defRPr>
            </a:pPr>
            <a:endParaRPr sz="7000">
              <a:solidFill>
                <a:srgbClr val="634823"/>
              </a:solidFill>
            </a:endParaRPr>
          </a:p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7000">
                <a:latin typeface="Calibri"/>
                <a:ea typeface="Calibri"/>
                <a:cs typeface="Calibri"/>
                <a:sym typeface="Calibri"/>
              </a:rPr>
              <a:t>(二) 成功的生命傳承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13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1. 建立摯愛的關係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1:2 寫信給我親愛的兒子提摩太．願恩惠憐憫平安、從父　神和我們主基督耶穌、歸與你。1:3 我感謝　神、就是我接續祖先、用清潔的良心所事奉的　神、祈禱的時候、不住的想念你、1:4 記念你的眼淚、晝夜切切的想要見你、好叫我滿心快樂．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14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2. 傳承福音的使命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4:1 我在　神面前、並在將來審判活人死人的基督耶穌面前、憑著他的顯現和他的國度囑咐你．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4:2 務要傳道．無論得時不得時、總要專心、並用百般的忍耐、各樣的教訓、責備人、警戒人、勸勉人。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15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3. 挑旺事奉的火熱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1:6 為此我提醒你、使你將　神藉我按手所給你的恩賜、再如火挑旺起來。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1:7 因為　神賜給我們、不是膽怯的心、乃是剛強、仁愛、謹守的心。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16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恩賜的善用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1:6 為此我提醒你、使你將　神藉我按手所給你的</a:t>
            </a:r>
            <a:r>
              <a:rPr sz="5400">
                <a:latin typeface="Calibri"/>
                <a:ea typeface="Calibri"/>
                <a:cs typeface="Calibri"/>
                <a:sym typeface="Calibri"/>
              </a:rPr>
              <a:t>恩賜、再如火挑旺起來</a:t>
            </a:r>
            <a:r>
              <a:rPr sz="4400">
                <a:latin typeface="Calibri"/>
                <a:ea typeface="Calibri"/>
                <a:cs typeface="Calibri"/>
                <a:sym typeface="Calibri"/>
              </a:rPr>
              <a:t>。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17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700">
                <a:latin typeface="Calibri"/>
                <a:ea typeface="Calibri"/>
                <a:cs typeface="Calibri"/>
                <a:sym typeface="Calibri"/>
              </a:rPr>
              <a:t>剛強的靈性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1:7 因為　神賜給我們、不是膽怯的心、乃是剛強、仁愛、謹守的心。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18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事奉的操練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徒 16:1 保羅來到特庇、又到路司得．在那裡有一個門徒、名叫提摩太、是信主之猶太婦人的兒子、他父親卻是希利尼人。16:2 路司得和以哥念的弟兄、都稱讚他。16:3 保羅要帶他同去、只因那些地方的猶太人、都知道他父親是希利尼人、就給他行了割禮。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19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85539" y="116681"/>
            <a:ext cx="8972924" cy="6741321"/>
          </a:xfrm>
          <a:prstGeom prst="rect">
            <a:avLst/>
          </a:prstGeom>
        </p:spPr>
        <p:txBody>
          <a:bodyPr/>
          <a:lstStyle/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7300">
                <a:latin typeface="Calibri"/>
                <a:ea typeface="Calibri"/>
                <a:cs typeface="Calibri"/>
                <a:sym typeface="Calibri"/>
              </a:rPr>
              <a:t>「生命的傳承」</a:t>
            </a:r>
          </a:p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200">
                <a:latin typeface="Calibri"/>
                <a:ea typeface="Calibri"/>
                <a:cs typeface="Calibri"/>
                <a:sym typeface="Calibri"/>
              </a:rPr>
              <a:t>提後 1:1-7; 2:1-2; 3:10-12; 4:1-2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徒 17:13 但帖撒羅尼迦的猶太人、知道保羅又在庇哩亞傳　神的道、也就往那裡去、聳動攪擾眾人。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17:14 當時弟兄們便打發保羅往海邊去．西拉和提摩太仍住在庇哩亞。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20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帖前 3:2 打發我們的兄弟在基督福音上作　神執事的提摩太前去、堅固你們、並在你們所信的道上勸慰你們．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43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腓 2:19 我靠主耶穌指望快打發提摩太去見你們、叫我知道你們的事、心裡就得著安慰。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21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林前 4:17 因此我已打發提摩太到你們那裡去．他在主裡面、是我所親愛有忠心的兒子．他必提醒你們、記念我在基督裡怎樣行事、在各處各教會中怎樣教導人。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42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提後 1:2 寫信給我親愛的兒子提摩太．願恩惠憐憫平安、從父　神和我們主基督耶穌、歸與你。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22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43484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820">
                <a:latin typeface="Calibri"/>
                <a:ea typeface="Calibri"/>
                <a:cs typeface="Calibri"/>
                <a:sym typeface="Calibri"/>
              </a:rPr>
              <a:t>4. 成為效法的榜樣</a:t>
            </a:r>
          </a:p>
          <a:p>
            <a:pPr marL="0" lvl="0" indent="0" defTabSz="443484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365">
                <a:latin typeface="Calibri"/>
                <a:ea typeface="Calibri"/>
                <a:cs typeface="Calibri"/>
                <a:sym typeface="Calibri"/>
              </a:rPr>
              <a:t>3:10 但你已經服從了我的教訓、品行、志向、信心、寬容、愛心、忍耐、</a:t>
            </a:r>
          </a:p>
          <a:p>
            <a:pPr marL="0" lvl="0" indent="0" defTabSz="443484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365">
                <a:latin typeface="Calibri"/>
                <a:ea typeface="Calibri"/>
                <a:cs typeface="Calibri"/>
                <a:sym typeface="Calibri"/>
              </a:rPr>
              <a:t>3:11 以及我在安提阿、以哥念、路司得、所遭遇的逼迫、苦難．我所忍受是何等的逼迫．但從這一切苦難中、主都把我救出來了。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23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1:11 我為這福音奉派作傳道的、作使徒、作師傅。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1:12 為這緣故、我也受這些苦難．然而我不以為恥．因為知道我所信的是誰、也深信他能保全我所交付他的、〔或作他所交託我的〕直到那日。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24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500"/>
              <a:t>4:7 那美好的仗我已經打過了．當跑的路我已經跑盡了．所信的道我已經守住了．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25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56" y="2636912"/>
            <a:ext cx="3063712" cy="344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2751" y="0"/>
            <a:ext cx="6334736" cy="251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66" y="-42847"/>
            <a:ext cx="2732218" cy="257411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059832" y="4881934"/>
            <a:ext cx="584134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0000"/>
                </a:solidFill>
              </a:rPr>
              <a:t>http://bit.ly/hkpec</a:t>
            </a:r>
          </a:p>
        </p:txBody>
      </p:sp>
      <p:sp>
        <p:nvSpPr>
          <p:cNvPr id="305" name="Shape 305"/>
          <p:cNvSpPr/>
          <p:nvPr/>
        </p:nvSpPr>
        <p:spPr>
          <a:xfrm>
            <a:off x="3061302" y="3984712"/>
            <a:ext cx="430015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 b="0"/>
            </a:pPr>
            <a:r>
              <a:rPr sz="6000" b="1" dirty="0" err="1"/>
              <a:t>呼召回應表</a:t>
            </a:r>
            <a:endParaRPr sz="6000" b="1" dirty="0"/>
          </a:p>
        </p:txBody>
      </p:sp>
      <p:pic>
        <p:nvPicPr>
          <p:cNvPr id="306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29308" y="3394599"/>
            <a:ext cx="4707493" cy="59011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1506375" y="5855786"/>
            <a:ext cx="755206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4200" b="1" dirty="0" err="1">
                <a:solidFill>
                  <a:srgbClr val="BF9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生命導師</a:t>
            </a:r>
            <a:r>
              <a:rPr sz="4400" b="1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│</a:t>
            </a:r>
            <a:r>
              <a:rPr sz="4200" b="1" dirty="0" err="1">
                <a:solidFill>
                  <a:srgbClr val="0070C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福音工人</a:t>
            </a:r>
            <a:r>
              <a:rPr sz="4400" b="1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│</a:t>
            </a:r>
            <a:r>
              <a:rPr sz="3900" b="1" dirty="0" err="1">
                <a:solidFill>
                  <a:srgbClr val="548235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職場見證人</a:t>
            </a:r>
            <a:endParaRPr sz="3900" b="1" dirty="0">
              <a:solidFill>
                <a:srgbClr val="548235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841" y="1433033"/>
            <a:ext cx="3777778" cy="542496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10" name="Table 310"/>
          <p:cNvGraphicFramePr/>
          <p:nvPr/>
        </p:nvGraphicFramePr>
        <p:xfrm>
          <a:off x="3752361" y="1400648"/>
          <a:ext cx="5391640" cy="47239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95820"/>
                <a:gridCol w="2695820"/>
              </a:tblGrid>
              <a:tr h="1188565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承接</a:t>
                      </a:r>
                    </a:p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神學教育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栽培</a:t>
                      </a:r>
                    </a:p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天國工人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1005708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1F4E79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教席配對基金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1F4E79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神學生助學金</a:t>
                      </a: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1F4E79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神學生獎學金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2529511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385724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支持長期委身神學教育者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385724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支持經濟有需要的神學生</a:t>
                      </a:r>
                      <a:endParaRPr sz="3000">
                        <a:solidFill>
                          <a:srgbClr val="385724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3000">
                        <a:solidFill>
                          <a:srgbClr val="385724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385724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勉勵優異成績的神學生</a:t>
                      </a:r>
                    </a:p>
                  </a:txBody>
                  <a:tcPr marL="34286" marR="34286" marT="45714" marB="45714" horzOverflow="overflow">
                    <a:lnL w="12700">
                      <a:solidFill>
                        <a:srgbClr val="A5A5A5"/>
                      </a:solidFill>
                    </a:lnL>
                    <a:lnR w="12700">
                      <a:solidFill>
                        <a:srgbClr val="A5A5A5"/>
                      </a:solidFill>
                    </a:lnR>
                    <a:lnT w="12700">
                      <a:solidFill>
                        <a:srgbClr val="A5A5A5"/>
                      </a:solidFill>
                    </a:lnT>
                    <a:lnB w="12700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311" name="Shape 311"/>
          <p:cNvSpPr/>
          <p:nvPr/>
        </p:nvSpPr>
        <p:spPr>
          <a:xfrm>
            <a:off x="0" y="447"/>
            <a:ext cx="914400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3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支持培育神國工人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sz="43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以真理回應時代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446"/>
            <a:ext cx="5215251" cy="6857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2591" y="1063321"/>
            <a:ext cx="3056731" cy="3661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5312869" y="4944337"/>
            <a:ext cx="3676172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 b="1">
                <a:solidFill>
                  <a:srgbClr val="C00000"/>
                </a:solidFill>
                <a:latin typeface="Segoe UI Black"/>
                <a:ea typeface="Segoe UI Black"/>
                <a:cs typeface="Segoe UI Black"/>
                <a:sym typeface="Segoe UI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C00000"/>
                </a:solidFill>
              </a:rPr>
              <a:t>www.hkcmi.edu/support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970359" y="0"/>
            <a:ext cx="7200901" cy="1524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86506" y="101600"/>
            <a:ext cx="8970989" cy="665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xfrm>
            <a:off x="7363733" y="6340794"/>
            <a:ext cx="800103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29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latin typeface="Calibri"/>
                <a:ea typeface="Calibri"/>
                <a:cs typeface="Calibri"/>
                <a:sym typeface="Calibri"/>
              </a:rPr>
              <a:t>1:1 奉　神旨意、照著在基督耶穌裡生命的應許、作基督耶穌使徒的保羅、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latin typeface="Calibri"/>
                <a:ea typeface="Calibri"/>
                <a:cs typeface="Calibri"/>
                <a:sym typeface="Calibri"/>
              </a:rPr>
              <a:t>1:2 寫信給我親愛的兒子提摩太．願恩惠憐憫平安、從父　神和我們主基督耶穌、歸與你。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latin typeface="Calibri"/>
                <a:ea typeface="Calibri"/>
                <a:cs typeface="Calibri"/>
                <a:sym typeface="Calibri"/>
              </a:rPr>
              <a:t>1:3 我感謝　神、就是我接續祖先、用清潔的良心所事奉的　神、祈禱的時候、不住的想念你、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latin typeface="Calibri"/>
                <a:ea typeface="Calibri"/>
                <a:cs typeface="Calibri"/>
                <a:sym typeface="Calibri"/>
              </a:rPr>
              <a:t>1:4 記念你的眼淚、晝夜切切的想要見你、好叫我滿心快樂．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3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1:5 想到你心裡無偽之信．這信是先在你外祖母羅以、和你母親友尼基心裡的．我深信也在你的心裡。1:6 為此我提醒你、使你將　神藉我按手所給你的恩賜、再如火挑旺起來。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1:7 因為　神賜給我們、不是膽怯的心、乃是剛強、仁愛、謹守的心。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4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500">
                <a:latin typeface="Calibri"/>
                <a:ea typeface="Calibri"/>
                <a:cs typeface="Calibri"/>
                <a:sym typeface="Calibri"/>
              </a:rPr>
              <a:t>2:1 我兒阿、你要在基督耶穌的恩典上剛強起來。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500">
                <a:latin typeface="Calibri"/>
                <a:ea typeface="Calibri"/>
                <a:cs typeface="Calibri"/>
                <a:sym typeface="Calibri"/>
              </a:rPr>
              <a:t>2:2 你在許多見證人面前聽見我所教訓的、也要交託那忠心能教導別人的人。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5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3:10 但你已經服從了我的教訓、品行、志向、信心、寬容、愛心、忍耐、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3:11 以及我在安提阿、以哥念、路司得、所遭遇的逼迫、苦難．我所忍受是何等的逼迫．但從這一切苦難中、主都把我救出來了。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latin typeface="Calibri"/>
                <a:ea typeface="Calibri"/>
                <a:cs typeface="Calibri"/>
                <a:sym typeface="Calibri"/>
              </a:rPr>
              <a:t>3:12 不但如此、凡立志在基督耶穌裡敬虔度日的、也都要受逼迫。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6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4:1 我在　神面前、並在將來審判活人死人的基督耶穌面前、憑著他的顯現和他的國度囑咐你．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4:2 務要傳道．無論得時不得時、總要專心、並用百般的忍耐、各樣的教訓、責備人、警戒人、勸勉人。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7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274319" lvl="0" indent="-228599" algn="ctr">
              <a:defRPr sz="1800">
                <a:solidFill>
                  <a:srgbClr val="000000"/>
                </a:solidFill>
              </a:defRPr>
            </a:pPr>
            <a:endParaRPr sz="6800">
              <a:solidFill>
                <a:srgbClr val="634823"/>
              </a:solidFill>
            </a:endParaRPr>
          </a:p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800">
                <a:latin typeface="Calibri"/>
                <a:ea typeface="Calibri"/>
                <a:cs typeface="Calibri"/>
                <a:sym typeface="Calibri"/>
              </a:rPr>
              <a:t>(一) 全方位的生命傳承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8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117462" y="120800"/>
            <a:ext cx="8909076" cy="6737203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1. 屬靈傳統的生命傳承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5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latin typeface="Calibri"/>
                <a:ea typeface="Calibri"/>
                <a:cs typeface="Calibri"/>
                <a:sym typeface="Calibri"/>
              </a:rPr>
              <a:t>1:3 我感謝　神、就是我接續祖先、用清潔的良心所事奉的　神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7363733" y="6461968"/>
            <a:ext cx="800103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634823"/>
                </a:solidFill>
              </a:rPr>
              <a:t>9</a:t>
            </a:fld>
            <a:endParaRPr sz="1000">
              <a:solidFill>
                <a:srgbClr val="634823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634823"/>
      </a:dk1>
      <a:lt1>
        <a:srgbClr val="F9EDD7"/>
      </a:lt1>
      <a:dk2>
        <a:srgbClr val="A7A7A7"/>
      </a:dk2>
      <a:lt2>
        <a:srgbClr val="535353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EDD7"/>
        </a:solidFill>
        <a:ln w="25400" cap="flat">
          <a:solidFill>
            <a:srgbClr val="803C6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3482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03C6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3482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EDD7"/>
        </a:solidFill>
        <a:ln w="25400" cap="flat">
          <a:solidFill>
            <a:srgbClr val="803C6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3482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03C6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3482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