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20"/>
  </p:notesMasterIdLst>
  <p:sldIdLst>
    <p:sldId id="274" r:id="rId2"/>
    <p:sldId id="257" r:id="rId3"/>
    <p:sldId id="260" r:id="rId4"/>
    <p:sldId id="261" r:id="rId5"/>
    <p:sldId id="262" r:id="rId6"/>
    <p:sldId id="265" r:id="rId7"/>
    <p:sldId id="268" r:id="rId8"/>
    <p:sldId id="275" r:id="rId9"/>
    <p:sldId id="276" r:id="rId10"/>
    <p:sldId id="258" r:id="rId11"/>
    <p:sldId id="263" r:id="rId12"/>
    <p:sldId id="259" r:id="rId13"/>
    <p:sldId id="264" r:id="rId14"/>
    <p:sldId id="277" r:id="rId15"/>
    <p:sldId id="278" r:id="rId16"/>
    <p:sldId id="280" r:id="rId17"/>
    <p:sldId id="271" r:id="rId18"/>
    <p:sldId id="272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7A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418" autoAdjust="0"/>
    <p:restoredTop sz="86626" autoAdjust="0"/>
  </p:normalViewPr>
  <p:slideViewPr>
    <p:cSldViewPr snapToGrid="0">
      <p:cViewPr varScale="1">
        <p:scale>
          <a:sx n="97" d="100"/>
          <a:sy n="97" d="100"/>
        </p:scale>
        <p:origin x="88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6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B5B54-791C-4839-8524-12FBA8A0A184}" type="datetimeFigureOut">
              <a:rPr lang="zh-TW" altLang="en-US" smtClean="0"/>
              <a:t>2020/11/4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3800A-4C4A-4BE3-A7A5-FA7B62AE82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28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23800A-4C4A-4BE3-A7A5-FA7B62AE8205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277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23800A-4C4A-4BE3-A7A5-FA7B62AE8205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5492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7622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2794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16223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572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70300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0743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33399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237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418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364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520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3996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794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548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1116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8605-C6B9-4528-97D9-4B2A0395B84C}" type="datetimeFigureOut">
              <a:rPr lang="zh-HK" altLang="en-US" smtClean="0"/>
              <a:t>04/11/20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474502-A917-496A-B661-F482C9F35CA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9582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0A7B58-995B-44AB-8E7F-4D5E8DC9E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623770"/>
            <a:ext cx="7766936" cy="1646302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重燃使命─迎向挑戰</a:t>
            </a:r>
            <a:br>
              <a:rPr lang="en-US" altLang="zh-TW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HK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5F35F9F-6020-4D9C-A273-DAE55F6C08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487263"/>
            <a:ext cx="7766936" cy="78281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</a:rPr>
              <a:t>黎仲明長老</a:t>
            </a:r>
            <a:endParaRPr lang="zh-HK" altLang="en-US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0ADBA-54B9-1643-BFB0-288C92508CF5}"/>
              </a:ext>
            </a:extLst>
          </p:cNvPr>
          <p:cNvSpPr/>
          <p:nvPr/>
        </p:nvSpPr>
        <p:spPr>
          <a:xfrm>
            <a:off x="3325706" y="1069224"/>
            <a:ext cx="594829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平安福音堂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HK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altLang="zh-TW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 聯堂培靈會 </a:t>
            </a:r>
            <a:endParaRPr lang="en-HK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en-US" altLang="zh-TW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en-US" altLang="zh-TW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6/11(</a:t>
            </a:r>
            <a:r>
              <a:rPr lang="zh-TW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</a:t>
            </a:r>
            <a:r>
              <a:rPr lang="en-US" altLang="zh-TW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383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34001F-2BB7-461E-8880-C57C8E01D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9553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人間理學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DB0C0CE-9D09-458C-81CF-91C8EA74A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14D598F-0C2D-488B-9F23-D29B2B64F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713" y="1850834"/>
            <a:ext cx="7054573" cy="429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806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A922AE-C7CB-4544-85D0-4E9FEFFC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靈界經驗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544B6EAF-AA6A-4490-B3A6-721968A475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431" y="1930400"/>
            <a:ext cx="6931137" cy="3881437"/>
          </a:xfrm>
        </p:spPr>
      </p:pic>
    </p:spTree>
    <p:extLst>
      <p:ext uri="{BB962C8B-B14F-4D97-AF65-F5344CB8AC3E}">
        <p14:creationId xmlns:p14="http://schemas.microsoft.com/office/powerpoint/2010/main" val="1424056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7D6F46-C46D-492C-A103-E485AD26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功德主義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6626E950-5944-4F22-9B13-E84B3906D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52" y="1039907"/>
            <a:ext cx="3888896" cy="5550374"/>
          </a:xfrm>
        </p:spPr>
      </p:pic>
    </p:spTree>
    <p:extLst>
      <p:ext uri="{BB962C8B-B14F-4D97-AF65-F5344CB8AC3E}">
        <p14:creationId xmlns:p14="http://schemas.microsoft.com/office/powerpoint/2010/main" val="3404399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079E1F-2464-4FA9-82C5-CA0F1833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苦修主義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C40CA73-3D4A-4594-A3AE-FC64901961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222" y="1101957"/>
            <a:ext cx="4925556" cy="5482994"/>
          </a:xfrm>
        </p:spPr>
      </p:pic>
    </p:spTree>
    <p:extLst>
      <p:ext uri="{BB962C8B-B14F-4D97-AF65-F5344CB8AC3E}">
        <p14:creationId xmlns:p14="http://schemas.microsoft.com/office/powerpoint/2010/main" val="330259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5C367D7-C42A-490F-9EED-744E3C0DD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物質主義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莊翰銘專欄】追求物質享受不好嗎？反思「物質主義」的奴役-風傳媒">
            <a:extLst>
              <a:ext uri="{FF2B5EF4-FFF2-40B4-BE49-F238E27FC236}">
                <a16:creationId xmlns:a16="http://schemas.microsoft.com/office/drawing/2014/main" id="{5BCFFFC5-500A-4078-B178-41D9B5C91D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09" y="1824053"/>
            <a:ext cx="4663800" cy="310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AD880EC-AB75-4F8A-A03C-CAB868E39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80096"/>
            <a:ext cx="4491729" cy="348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925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EE844D-1FFC-4D33-A29C-C03E2A27E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真福音、真見證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828370B6-97BB-428D-9F54-ED4A094505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3884339"/>
              </p:ext>
            </p:extLst>
          </p:nvPr>
        </p:nvGraphicFramePr>
        <p:xfrm>
          <a:off x="1271071" y="1800782"/>
          <a:ext cx="9022460" cy="4236342"/>
        </p:xfrm>
        <a:graphic>
          <a:graphicData uri="http://schemas.openxmlformats.org/drawingml/2006/table">
            <a:tbl>
              <a:tblPr firstRow="1" firstCol="1" bandRow="1"/>
              <a:tblGrid>
                <a:gridCol w="1804061">
                  <a:extLst>
                    <a:ext uri="{9D8B030D-6E8A-4147-A177-3AD203B41FA5}">
                      <a16:colId xmlns:a16="http://schemas.microsoft.com/office/drawing/2014/main" val="432369683"/>
                    </a:ext>
                  </a:extLst>
                </a:gridCol>
                <a:gridCol w="1804061">
                  <a:extLst>
                    <a:ext uri="{9D8B030D-6E8A-4147-A177-3AD203B41FA5}">
                      <a16:colId xmlns:a16="http://schemas.microsoft.com/office/drawing/2014/main" val="2167881516"/>
                    </a:ext>
                  </a:extLst>
                </a:gridCol>
                <a:gridCol w="1652236">
                  <a:extLst>
                    <a:ext uri="{9D8B030D-6E8A-4147-A177-3AD203B41FA5}">
                      <a16:colId xmlns:a16="http://schemas.microsoft.com/office/drawing/2014/main" val="3911169315"/>
                    </a:ext>
                  </a:extLst>
                </a:gridCol>
                <a:gridCol w="1854925">
                  <a:extLst>
                    <a:ext uri="{9D8B030D-6E8A-4147-A177-3AD203B41FA5}">
                      <a16:colId xmlns:a16="http://schemas.microsoft.com/office/drawing/2014/main" val="4253258677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751888994"/>
                    </a:ext>
                  </a:extLst>
                </a:gridCol>
              </a:tblGrid>
              <a:tr h="27189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督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舊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我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穿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上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繫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讚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426685"/>
                  </a:ext>
                </a:extLst>
              </a:tr>
              <a:tr h="758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3:1-4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3:5-7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3:8-11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3:12-14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3:15-17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514620"/>
                  </a:ext>
                </a:extLst>
              </a:tr>
              <a:tr h="758687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追求聖潔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追求和睦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760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642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5D89CFC4-0CC2-40D6-9CED-445F97014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112750"/>
              </p:ext>
            </p:extLst>
          </p:nvPr>
        </p:nvGraphicFramePr>
        <p:xfrm>
          <a:off x="2266121" y="1478608"/>
          <a:ext cx="7871791" cy="4875915"/>
        </p:xfrm>
        <a:graphic>
          <a:graphicData uri="http://schemas.openxmlformats.org/drawingml/2006/table">
            <a:tbl>
              <a:tblPr/>
              <a:tblGrid>
                <a:gridCol w="1967659">
                  <a:extLst>
                    <a:ext uri="{9D8B030D-6E8A-4147-A177-3AD203B41FA5}">
                      <a16:colId xmlns:a16="http://schemas.microsoft.com/office/drawing/2014/main" val="3769633137"/>
                    </a:ext>
                  </a:extLst>
                </a:gridCol>
                <a:gridCol w="1967659">
                  <a:extLst>
                    <a:ext uri="{9D8B030D-6E8A-4147-A177-3AD203B41FA5}">
                      <a16:colId xmlns:a16="http://schemas.microsoft.com/office/drawing/2014/main" val="1738487183"/>
                    </a:ext>
                  </a:extLst>
                </a:gridCol>
                <a:gridCol w="1967659">
                  <a:extLst>
                    <a:ext uri="{9D8B030D-6E8A-4147-A177-3AD203B41FA5}">
                      <a16:colId xmlns:a16="http://schemas.microsoft.com/office/drawing/2014/main" val="2753194963"/>
                    </a:ext>
                  </a:extLst>
                </a:gridCol>
                <a:gridCol w="1968814">
                  <a:extLst>
                    <a:ext uri="{9D8B030D-6E8A-4147-A177-3AD203B41FA5}">
                      <a16:colId xmlns:a16="http://schemas.microsoft.com/office/drawing/2014/main" val="1778777543"/>
                    </a:ext>
                  </a:extLst>
                </a:gridCol>
              </a:tblGrid>
              <a:tr h="2588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家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庭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關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主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僕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關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告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關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943199"/>
                  </a:ext>
                </a:extLst>
              </a:tr>
              <a:tr h="1143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3:18-20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3:22-4:1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3:2-4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3:5-6</a:t>
                      </a:r>
                      <a:endParaRPr lang="zh-TW" sz="3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188836"/>
                  </a:ext>
                </a:extLst>
              </a:tr>
              <a:tr h="11439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相愛順服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誠實公平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守望途徑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用鹽調和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285420"/>
                  </a:ext>
                </a:extLst>
              </a:tr>
            </a:tbl>
          </a:graphicData>
        </a:graphic>
      </p:graphicFrame>
      <p:sp>
        <p:nvSpPr>
          <p:cNvPr id="6" name="標題 1">
            <a:extLst>
              <a:ext uri="{FF2B5EF4-FFF2-40B4-BE49-F238E27FC236}">
                <a16:creationId xmlns:a16="http://schemas.microsoft.com/office/drawing/2014/main" id="{26E3F4E1-213F-4AC4-B219-539C005603BD}"/>
              </a:ext>
            </a:extLst>
          </p:cNvPr>
          <p:cNvSpPr txBox="1">
            <a:spLocks/>
          </p:cNvSpPr>
          <p:nvPr/>
        </p:nvSpPr>
        <p:spPr>
          <a:xfrm>
            <a:off x="829734" y="50074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真福音、真見證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229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2D9F95-7AF3-4563-9E18-D80A8AA00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回應挑戰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160725F-3680-4386-A7BB-2B3B83BE3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89089"/>
            <a:ext cx="8596668" cy="3880773"/>
          </a:xfrm>
        </p:spPr>
        <p:txBody>
          <a:bodyPr>
            <a:normAutofit/>
          </a:bodyPr>
          <a:lstStyle/>
          <a:p>
            <a:pPr marL="447675" indent="-447675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相交上 ─ 彼此相愛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447675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真理上 ─ 站穩進深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447675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靈性上 ─ 與主結連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447675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生活上 ─ 活出見證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7675" indent="-447675"/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福音上 ─ 隨傳隨走</a:t>
            </a:r>
            <a:endParaRPr lang="en-US" altLang="zh-TW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HK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74394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979CBA-CA3A-499C-8EEB-94AE44926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1670"/>
            <a:ext cx="8596668" cy="714167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神啊！你名何等廣大泱漭</a:t>
            </a:r>
            <a:r>
              <a:rPr lang="en-US" altLang="zh-TW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(El </a:t>
            </a:r>
            <a:r>
              <a:rPr lang="en-US" altLang="zh-TW" sz="4000" b="1" dirty="0" err="1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Shadai</a:t>
            </a:r>
            <a:r>
              <a:rPr lang="en-US" altLang="zh-TW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zh-HK" altLang="en-US" sz="40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8B841D0-0064-4EB2-A475-1A2A17C13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976" y="1114424"/>
            <a:ext cx="9752041" cy="5743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神啊，你名何等廣大泱漭！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我今投身其中，心頂安然；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有你彀了，無論日有多長；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有你彀了，無論夜有多暗。 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endParaRPr lang="en-US" altLang="zh-HK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你是我神！全有！全足！全豐！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你能為我創造我所缺乏；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有你自己，在我回家途中，</a:t>
            </a:r>
            <a:endParaRPr lang="en-US" altLang="zh-TW" sz="3600" b="1" spc="300" dirty="0"/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3600" b="1" spc="300" dirty="0"/>
              <a:t>無論有何需要，都必無差。</a:t>
            </a:r>
            <a:endParaRPr lang="zh-HK" altLang="en-US" sz="3600" b="1" spc="3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9F8B196E-7D9E-4E24-B6DB-33FCBBEAEBA6}"/>
              </a:ext>
            </a:extLst>
          </p:cNvPr>
          <p:cNvSpPr/>
          <p:nvPr/>
        </p:nvSpPr>
        <p:spPr>
          <a:xfrm>
            <a:off x="8468708" y="6267748"/>
            <a:ext cx="3659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dirty="0">
                <a:effectLst>
                  <a:glow rad="127000">
                    <a:schemeClr val="bg1"/>
                  </a:glow>
                </a:effectLst>
              </a:rPr>
              <a:t>(</a:t>
            </a:r>
            <a:r>
              <a:rPr lang="zh-TW" altLang="en-US" sz="2400" dirty="0">
                <a:effectLst>
                  <a:glow rad="127000">
                    <a:schemeClr val="bg1"/>
                  </a:glow>
                </a:effectLst>
              </a:rPr>
              <a:t>平安詩集 第</a:t>
            </a:r>
            <a:r>
              <a:rPr lang="en-US" altLang="zh-TW" sz="2400" dirty="0">
                <a:effectLst>
                  <a:glow rad="127000">
                    <a:schemeClr val="bg1"/>
                  </a:glow>
                </a:effectLst>
              </a:rPr>
              <a:t>9</a:t>
            </a:r>
            <a:r>
              <a:rPr lang="zh-TW" altLang="en-US" sz="2400" dirty="0">
                <a:effectLst>
                  <a:glow rad="127000">
                    <a:schemeClr val="bg1"/>
                  </a:glow>
                </a:effectLst>
              </a:rPr>
              <a:t>首</a:t>
            </a:r>
            <a:r>
              <a:rPr lang="en-US" altLang="zh-TW" sz="2400" dirty="0">
                <a:effectLst>
                  <a:glow rad="127000">
                    <a:schemeClr val="bg1"/>
                  </a:glow>
                </a:effectLst>
              </a:rPr>
              <a:t>, 1</a:t>
            </a:r>
            <a:r>
              <a:rPr lang="zh-TW" altLang="en-US" sz="2400" dirty="0">
                <a:effectLst>
                  <a:glow rad="127000">
                    <a:schemeClr val="bg1"/>
                  </a:glow>
                </a:effectLst>
              </a:rPr>
              <a:t>及</a:t>
            </a:r>
            <a:r>
              <a:rPr lang="en-US" altLang="zh-TW" sz="2400" dirty="0">
                <a:effectLst>
                  <a:glow rad="127000">
                    <a:schemeClr val="bg1"/>
                  </a:glow>
                </a:effectLst>
              </a:rPr>
              <a:t>3</a:t>
            </a:r>
            <a:r>
              <a:rPr lang="zh-TW" altLang="en-US" sz="2400" dirty="0">
                <a:effectLst>
                  <a:glow rad="127000">
                    <a:schemeClr val="bg1"/>
                  </a:glow>
                </a:effectLst>
              </a:rPr>
              <a:t>節</a:t>
            </a:r>
            <a:r>
              <a:rPr lang="en-US" altLang="zh-TW" sz="2400" dirty="0">
                <a:effectLst>
                  <a:glow rad="127000">
                    <a:schemeClr val="bg1"/>
                  </a:glow>
                </a:effectLst>
              </a:rPr>
              <a:t>)</a:t>
            </a:r>
            <a:endParaRPr lang="zh-TW" altLang="en-US" sz="2400" dirty="0">
              <a:effectLst>
                <a:glow rad="127000">
                  <a:schemeClr val="bg1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757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4C9487-FFAE-4ED8-AF6A-D6ED34720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351"/>
            <a:ext cx="10515600" cy="1325563"/>
          </a:xfrm>
        </p:spPr>
        <p:txBody>
          <a:bodyPr/>
          <a:lstStyle/>
          <a:p>
            <a:pPr algn="ctr"/>
            <a:r>
              <a:rPr lang="zh-TW" altLang="en-US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歌羅西教會</a:t>
            </a:r>
            <a:endParaRPr lang="zh-HK" altLang="en-US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E62093C8-FE1E-41F6-B4DD-A906AC68F7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64" y="917093"/>
            <a:ext cx="9292341" cy="5976765"/>
          </a:xfrm>
        </p:spPr>
      </p:pic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A1308B73-458F-447E-96D8-564F3C5EE10A}"/>
              </a:ext>
            </a:extLst>
          </p:cNvPr>
          <p:cNvCxnSpPr/>
          <p:nvPr/>
        </p:nvCxnSpPr>
        <p:spPr>
          <a:xfrm>
            <a:off x="4585252" y="2624447"/>
            <a:ext cx="2014330" cy="157700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58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DE86D3-9C51-4959-9536-BA2B5DFBB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歌羅西教會背景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8B40AB-0AA8-4C48-929A-95B3A73EA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85913"/>
            <a:ext cx="9219701" cy="466248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一條曲折河流此教會，教會也面對曲折的問題。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歌羅西地理環境，由西向東必經之路。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做成不同的人住在此地方。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這地方是多元宗教信仰</a:t>
            </a:r>
            <a:r>
              <a:rPr lang="en-US" altLang="zh-TW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(pluralism)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</a:rPr>
              <a:t>這教會可能是以巴弗建立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endParaRPr lang="zh-HK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0342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100AAF8-E20B-43B9-B286-1F8A73278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1339"/>
            <a:ext cx="10515600" cy="577850"/>
          </a:xfrm>
        </p:spPr>
        <p:txBody>
          <a:bodyPr>
            <a:noAutofit/>
          </a:bodyPr>
          <a:lstStyle/>
          <a:p>
            <a:pPr algn="ctr"/>
            <a:r>
              <a:rPr lang="zh-TW" altLang="zh-TW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歌羅西書結構</a:t>
            </a:r>
            <a:endParaRPr lang="zh-TW" altLang="en-US" sz="40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D50C9821-AA32-45A7-AE7C-2D5F43BEDB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157288"/>
          <a:ext cx="10515603" cy="549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06005769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89822147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80653150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1200212068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27888712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594951622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805490209"/>
                    </a:ext>
                  </a:extLst>
                </a:gridCol>
              </a:tblGrid>
              <a:tr h="331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教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禱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是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一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TW" sz="30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保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提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000" kern="100" dirty="0"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告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信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徒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生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活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原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則</a:t>
                      </a:r>
                      <a:endParaRPr lang="zh-TW" altLang="en-US" sz="300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向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個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别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肢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體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問</a:t>
                      </a:r>
                    </a:p>
                    <a:p>
                      <a:pPr algn="ctr"/>
                      <a:r>
                        <a:rPr lang="zh-TW" altLang="zh-TW" sz="3000" b="1" kern="1200" dirty="0">
                          <a:solidFill>
                            <a:schemeClr val="lt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安</a:t>
                      </a:r>
                      <a:endParaRPr lang="zh-TW" altLang="en-US" sz="3000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4266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1:2-2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2-13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1:14-23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1:24-2:7</a:t>
                      </a:r>
                      <a:endParaRPr lang="zh-TW" sz="28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2:8-23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3:1-4:6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4:7-18</a:t>
                      </a:r>
                      <a:endParaRPr lang="zh-TW" sz="2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29481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zh-TW" altLang="zh-TW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個人</a:t>
                      </a:r>
                      <a:endParaRPr lang="zh-TW" altLang="en-US" sz="3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zh-TW" altLang="zh-TW" sz="30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真教義與見證</a:t>
                      </a:r>
                      <a:endParaRPr lang="zh-TW" altLang="en-US" sz="3000" kern="1200" dirty="0">
                        <a:solidFill>
                          <a:schemeClr val="dk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sz="3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0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假教義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實踐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zh-TW" altLang="en-US" sz="3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個人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045660"/>
                  </a:ext>
                </a:extLst>
              </a:tr>
              <a:tr h="612000">
                <a:tc gridSpan="7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zh-TW" altLang="zh-TW" sz="30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0000"/>
                          </a:highlight>
                          <a:latin typeface="+mn-lt"/>
                          <a:ea typeface="+mn-ea"/>
                          <a:cs typeface="+mn-cs"/>
                        </a:rPr>
                        <a:t>基督就是一切豐盛之源</a:t>
                      </a:r>
                      <a:endParaRPr lang="zh-TW" altLang="en-US" sz="3000" kern="1200" dirty="0">
                        <a:solidFill>
                          <a:schemeClr val="dk1"/>
                        </a:solidFill>
                        <a:effectLst/>
                        <a:highlight>
                          <a:srgbClr val="FF00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334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85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字方塊 11">
            <a:extLst>
              <a:ext uri="{FF2B5EF4-FFF2-40B4-BE49-F238E27FC236}">
                <a16:creationId xmlns:a16="http://schemas.microsoft.com/office/drawing/2014/main" id="{FB5743E0-54C0-4BB2-84F5-620675D74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6655" y="3344862"/>
            <a:ext cx="1502409" cy="469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新細明體" panose="02020500000000000000" pitchFamily="18" charset="-120"/>
              </a:rPr>
              <a:t>神的豐盛</a:t>
            </a:r>
          </a:p>
        </p:txBody>
      </p:sp>
      <p:sp>
        <p:nvSpPr>
          <p:cNvPr id="20" name="文字方塊 12">
            <a:extLst>
              <a:ext uri="{FF2B5EF4-FFF2-40B4-BE49-F238E27FC236}">
                <a16:creationId xmlns:a16="http://schemas.microsoft.com/office/drawing/2014/main" id="{91FAFF24-2969-4E75-92B8-825E9B0DE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1320" y="3344862"/>
            <a:ext cx="1785937" cy="469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u="sng" kern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新細明體" panose="02020500000000000000" pitchFamily="18" charset="-120"/>
              </a:rPr>
              <a:t>基督的豐盛</a:t>
            </a:r>
          </a:p>
        </p:txBody>
      </p:sp>
      <p:sp>
        <p:nvSpPr>
          <p:cNvPr id="21" name="文字方塊 9">
            <a:extLst>
              <a:ext uri="{FF2B5EF4-FFF2-40B4-BE49-F238E27FC236}">
                <a16:creationId xmlns:a16="http://schemas.microsoft.com/office/drawing/2014/main" id="{366DD3F1-B774-4443-B150-DC9D619EA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2758" y="3340578"/>
            <a:ext cx="1730993" cy="469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u="sng" kern="10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anose="02020603050405020304" pitchFamily="18" charset="0"/>
                <a:ea typeface="新細明體" panose="02020500000000000000" pitchFamily="18" charset="-120"/>
              </a:rPr>
              <a:t>信徒的豐盛</a:t>
            </a:r>
          </a:p>
        </p:txBody>
      </p:sp>
      <p:sp>
        <p:nvSpPr>
          <p:cNvPr id="22" name="圖說文字: 直線 21">
            <a:extLst>
              <a:ext uri="{FF2B5EF4-FFF2-40B4-BE49-F238E27FC236}">
                <a16:creationId xmlns:a16="http://schemas.microsoft.com/office/drawing/2014/main" id="{5270C064-B5EF-4624-B10A-8738264822B4}"/>
              </a:ext>
            </a:extLst>
          </p:cNvPr>
          <p:cNvSpPr>
            <a:spLocks/>
          </p:cNvSpPr>
          <p:nvPr/>
        </p:nvSpPr>
        <p:spPr bwMode="auto">
          <a:xfrm>
            <a:off x="6876081" y="2505392"/>
            <a:ext cx="1492879" cy="445133"/>
          </a:xfrm>
          <a:prstGeom prst="borderCallout1">
            <a:avLst>
              <a:gd name="adj1" fmla="val 50335"/>
              <a:gd name="adj2" fmla="val -570"/>
              <a:gd name="adj3" fmla="val 184900"/>
              <a:gd name="adj4" fmla="val -3139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穿上新人</a:t>
            </a:r>
          </a:p>
        </p:txBody>
      </p:sp>
      <p:sp>
        <p:nvSpPr>
          <p:cNvPr id="23" name="圖說文字: 直線 22">
            <a:extLst>
              <a:ext uri="{FF2B5EF4-FFF2-40B4-BE49-F238E27FC236}">
                <a16:creationId xmlns:a16="http://schemas.microsoft.com/office/drawing/2014/main" id="{7A020DB8-B008-4858-ADCC-13842341C9B6}"/>
              </a:ext>
            </a:extLst>
          </p:cNvPr>
          <p:cNvSpPr>
            <a:spLocks/>
          </p:cNvSpPr>
          <p:nvPr/>
        </p:nvSpPr>
        <p:spPr bwMode="auto">
          <a:xfrm>
            <a:off x="6990077" y="4719945"/>
            <a:ext cx="1492879" cy="490219"/>
          </a:xfrm>
          <a:prstGeom prst="borderCallout1">
            <a:avLst>
              <a:gd name="adj1" fmla="val -5258"/>
              <a:gd name="adj2" fmla="val 49102"/>
              <a:gd name="adj3" fmla="val -181141"/>
              <a:gd name="adj4" fmla="val -295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除去舊人</a:t>
            </a:r>
          </a:p>
        </p:txBody>
      </p:sp>
      <p:sp>
        <p:nvSpPr>
          <p:cNvPr id="24" name="圖說文字: 直線 23">
            <a:extLst>
              <a:ext uri="{FF2B5EF4-FFF2-40B4-BE49-F238E27FC236}">
                <a16:creationId xmlns:a16="http://schemas.microsoft.com/office/drawing/2014/main" id="{1738595E-FBB7-4F3B-B338-7CD1094DE951}"/>
              </a:ext>
            </a:extLst>
          </p:cNvPr>
          <p:cNvSpPr>
            <a:spLocks/>
          </p:cNvSpPr>
          <p:nvPr/>
        </p:nvSpPr>
        <p:spPr bwMode="auto">
          <a:xfrm>
            <a:off x="9013012" y="1621787"/>
            <a:ext cx="2373313" cy="504825"/>
          </a:xfrm>
          <a:prstGeom prst="borderCallout1">
            <a:avLst>
              <a:gd name="adj1" fmla="val 52373"/>
              <a:gd name="adj2" fmla="val -591"/>
              <a:gd name="adj3" fmla="val 170518"/>
              <a:gd name="adj4" fmla="val -4815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與主連合的生活</a:t>
            </a:r>
          </a:p>
        </p:txBody>
      </p:sp>
      <p:sp>
        <p:nvSpPr>
          <p:cNvPr id="25" name="文字方塊 10">
            <a:extLst>
              <a:ext uri="{FF2B5EF4-FFF2-40B4-BE49-F238E27FC236}">
                <a16:creationId xmlns:a16="http://schemas.microsoft.com/office/drawing/2014/main" id="{F3995E03-1C83-43E3-B22B-F641C62F4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4455" y="3486781"/>
            <a:ext cx="1492885" cy="469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愛的德行</a:t>
            </a:r>
          </a:p>
        </p:txBody>
      </p:sp>
      <p:sp>
        <p:nvSpPr>
          <p:cNvPr id="26" name="文字方塊 21">
            <a:extLst>
              <a:ext uri="{FF2B5EF4-FFF2-40B4-BE49-F238E27FC236}">
                <a16:creationId xmlns:a16="http://schemas.microsoft.com/office/drawing/2014/main" id="{183BE965-989E-4C28-862A-EEAF53853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3503" y="1122683"/>
            <a:ext cx="2038033" cy="504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和睦人鄰關係</a:t>
            </a:r>
          </a:p>
        </p:txBody>
      </p:sp>
      <p:sp>
        <p:nvSpPr>
          <p:cNvPr id="27" name="文字方塊 16">
            <a:extLst>
              <a:ext uri="{FF2B5EF4-FFF2-40B4-BE49-F238E27FC236}">
                <a16:creationId xmlns:a16="http://schemas.microsoft.com/office/drawing/2014/main" id="{2FE7FB80-9252-4735-867A-64858AF82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0898" y="2459987"/>
            <a:ext cx="2112328" cy="4571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同心讚美敬拜</a:t>
            </a:r>
          </a:p>
        </p:txBody>
      </p:sp>
      <p:sp>
        <p:nvSpPr>
          <p:cNvPr id="28" name="文字方塊 2">
            <a:extLst>
              <a:ext uri="{FF2B5EF4-FFF2-40B4-BE49-F238E27FC236}">
                <a16:creationId xmlns:a16="http://schemas.microsoft.com/office/drawing/2014/main" id="{B2DF4904-2CE2-4175-9FCB-F9AF99C533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7" y="5711825"/>
            <a:ext cx="1785622" cy="5365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內心的污穢</a:t>
            </a:r>
          </a:p>
        </p:txBody>
      </p:sp>
      <p:sp>
        <p:nvSpPr>
          <p:cNvPr id="29" name="文字方塊 1">
            <a:extLst>
              <a:ext uri="{FF2B5EF4-FFF2-40B4-BE49-F238E27FC236}">
                <a16:creationId xmlns:a16="http://schemas.microsoft.com/office/drawing/2014/main" id="{0DF97DCC-2829-48CE-BFAE-C80987479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819" y="5743574"/>
            <a:ext cx="1785621" cy="504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敗壞的行為</a:t>
            </a:r>
          </a:p>
        </p:txBody>
      </p:sp>
      <p:sp>
        <p:nvSpPr>
          <p:cNvPr id="30" name="圖說文字: 直線 29">
            <a:extLst>
              <a:ext uri="{FF2B5EF4-FFF2-40B4-BE49-F238E27FC236}">
                <a16:creationId xmlns:a16="http://schemas.microsoft.com/office/drawing/2014/main" id="{06B0CA46-F5F2-4321-8FD1-5835DC182E94}"/>
              </a:ext>
            </a:extLst>
          </p:cNvPr>
          <p:cNvSpPr>
            <a:spLocks/>
          </p:cNvSpPr>
          <p:nvPr/>
        </p:nvSpPr>
        <p:spPr bwMode="auto">
          <a:xfrm>
            <a:off x="1907177" y="4895862"/>
            <a:ext cx="3001529" cy="469901"/>
          </a:xfrm>
          <a:prstGeom prst="borderCallout1">
            <a:avLst>
              <a:gd name="adj1" fmla="val 43499"/>
              <a:gd name="adj2" fmla="val 101017"/>
              <a:gd name="adj3" fmla="val -224021"/>
              <a:gd name="adj4" fmla="val 13826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脫</a:t>
            </a:r>
            <a:r>
              <a:rPr lang="zh-TW" altLang="en-US" sz="2400" b="1" kern="1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離</a:t>
            </a: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以人為中心敬拜</a:t>
            </a:r>
          </a:p>
        </p:txBody>
      </p:sp>
      <p:cxnSp>
        <p:nvCxnSpPr>
          <p:cNvPr id="31" name="直線接點 30">
            <a:extLst>
              <a:ext uri="{FF2B5EF4-FFF2-40B4-BE49-F238E27FC236}">
                <a16:creationId xmlns:a16="http://schemas.microsoft.com/office/drawing/2014/main" id="{FD9C51C1-F3AE-4B17-9DFB-C8FD158456F7}"/>
              </a:ext>
            </a:extLst>
          </p:cNvPr>
          <p:cNvCxnSpPr>
            <a:cxnSpLocks noChangeShapeType="1"/>
            <a:stCxn id="19" idx="3"/>
            <a:endCxn id="20" idx="1"/>
          </p:cNvCxnSpPr>
          <p:nvPr/>
        </p:nvCxnSpPr>
        <p:spPr bwMode="auto">
          <a:xfrm>
            <a:off x="2689064" y="3579812"/>
            <a:ext cx="66225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47BEC433-3637-4576-897B-EB7B35467654}"/>
              </a:ext>
            </a:extLst>
          </p:cNvPr>
          <p:cNvCxnSpPr>
            <a:cxnSpLocks noChangeShapeType="1"/>
            <a:endCxn id="21" idx="1"/>
          </p:cNvCxnSpPr>
          <p:nvPr/>
        </p:nvCxnSpPr>
        <p:spPr bwMode="auto">
          <a:xfrm>
            <a:off x="5125375" y="3575527"/>
            <a:ext cx="477383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5C0C6D22-B73A-45D2-AFCB-4F8DA75B5B43}"/>
              </a:ext>
            </a:extLst>
          </p:cNvPr>
          <p:cNvCxnSpPr>
            <a:cxnSpLocks noChangeShapeType="1"/>
            <a:stCxn id="34" idx="2"/>
          </p:cNvCxnSpPr>
          <p:nvPr/>
        </p:nvCxnSpPr>
        <p:spPr bwMode="auto">
          <a:xfrm flipH="1">
            <a:off x="5418704" y="2665887"/>
            <a:ext cx="2648" cy="9096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文字方塊 18">
            <a:extLst>
              <a:ext uri="{FF2B5EF4-FFF2-40B4-BE49-F238E27FC236}">
                <a16:creationId xmlns:a16="http://schemas.microsoft.com/office/drawing/2014/main" id="{0EFCC729-617C-4112-9DEE-21C6593B1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1545" y="1349211"/>
            <a:ext cx="539614" cy="131667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eaVert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藉著救恩</a:t>
            </a:r>
          </a:p>
        </p:txBody>
      </p:sp>
      <p:sp>
        <p:nvSpPr>
          <p:cNvPr id="35" name="標題 1">
            <a:extLst>
              <a:ext uri="{FF2B5EF4-FFF2-40B4-BE49-F238E27FC236}">
                <a16:creationId xmlns:a16="http://schemas.microsoft.com/office/drawing/2014/main" id="{703BD241-1BBF-4E3B-9652-55534532B55E}"/>
              </a:ext>
            </a:extLst>
          </p:cNvPr>
          <p:cNvSpPr txBox="1">
            <a:spLocks/>
          </p:cNvSpPr>
          <p:nvPr/>
        </p:nvSpPr>
        <p:spPr>
          <a:xfrm>
            <a:off x="838200" y="205037"/>
            <a:ext cx="10515600" cy="83248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>
              <a:lnSpc>
                <a:spcPct val="110000"/>
              </a:lnSpc>
            </a:pPr>
            <a:r>
              <a:rPr lang="zh-TW" altLang="zh-TW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歌羅西書</a:t>
            </a:r>
            <a:r>
              <a:rPr lang="zh-TW" altLang="en-US" sz="40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思路</a:t>
            </a:r>
          </a:p>
        </p:txBody>
      </p:sp>
      <p:cxnSp>
        <p:nvCxnSpPr>
          <p:cNvPr id="36" name="直線接點 35">
            <a:extLst>
              <a:ext uri="{FF2B5EF4-FFF2-40B4-BE49-F238E27FC236}">
                <a16:creationId xmlns:a16="http://schemas.microsoft.com/office/drawing/2014/main" id="{B851E993-98D6-40A1-84A6-376622FA58C5}"/>
              </a:ext>
            </a:extLst>
          </p:cNvPr>
          <p:cNvCxnSpPr>
            <a:cxnSpLocks noChangeShapeType="1"/>
            <a:stCxn id="26" idx="2"/>
            <a:endCxn id="22" idx="3"/>
          </p:cNvCxnSpPr>
          <p:nvPr/>
        </p:nvCxnSpPr>
        <p:spPr bwMode="auto">
          <a:xfrm>
            <a:off x="7622520" y="1627508"/>
            <a:ext cx="1" cy="8778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7A0203BF-79A4-4A5C-9077-7B5D9C773E63}"/>
              </a:ext>
            </a:extLst>
          </p:cNvPr>
          <p:cNvCxnSpPr>
            <a:cxnSpLocks noChangeShapeType="1"/>
            <a:stCxn id="27" idx="1"/>
          </p:cNvCxnSpPr>
          <p:nvPr/>
        </p:nvCxnSpPr>
        <p:spPr bwMode="auto">
          <a:xfrm flipH="1">
            <a:off x="8402862" y="2688587"/>
            <a:ext cx="1448036" cy="2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直線接點 41">
            <a:extLst>
              <a:ext uri="{FF2B5EF4-FFF2-40B4-BE49-F238E27FC236}">
                <a16:creationId xmlns:a16="http://schemas.microsoft.com/office/drawing/2014/main" id="{FDEDEEB1-C05D-46F0-AD40-42B1E3B6B966}"/>
              </a:ext>
            </a:extLst>
          </p:cNvPr>
          <p:cNvCxnSpPr>
            <a:cxnSpLocks noChangeShapeType="1"/>
            <a:stCxn id="25" idx="0"/>
          </p:cNvCxnSpPr>
          <p:nvPr/>
        </p:nvCxnSpPr>
        <p:spPr bwMode="auto">
          <a:xfrm flipH="1" flipV="1">
            <a:off x="8385912" y="2924807"/>
            <a:ext cx="1464986" cy="56197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直線接點 55">
            <a:extLst>
              <a:ext uri="{FF2B5EF4-FFF2-40B4-BE49-F238E27FC236}">
                <a16:creationId xmlns:a16="http://schemas.microsoft.com/office/drawing/2014/main" id="{73DFD2A8-3C9A-4B03-AAC8-C7661A692E1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815263" y="5221606"/>
            <a:ext cx="1185860" cy="49021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直線接點 58">
            <a:extLst>
              <a:ext uri="{FF2B5EF4-FFF2-40B4-BE49-F238E27FC236}">
                <a16:creationId xmlns:a16="http://schemas.microsoft.com/office/drawing/2014/main" id="{6660796C-D079-43C7-84F0-58419C5731A5}"/>
              </a:ext>
            </a:extLst>
          </p:cNvPr>
          <p:cNvCxnSpPr>
            <a:cxnSpLocks noChangeShapeType="1"/>
            <a:stCxn id="29" idx="0"/>
          </p:cNvCxnSpPr>
          <p:nvPr/>
        </p:nvCxnSpPr>
        <p:spPr bwMode="auto">
          <a:xfrm flipV="1">
            <a:off x="6691630" y="5221606"/>
            <a:ext cx="892810" cy="52196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" name="文字方塊 11">
            <a:extLst>
              <a:ext uri="{FF2B5EF4-FFF2-40B4-BE49-F238E27FC236}">
                <a16:creationId xmlns:a16="http://schemas.microsoft.com/office/drawing/2014/main" id="{58E4F7E1-DFA0-49B8-A5B6-56D81F71F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109" y="2782398"/>
            <a:ext cx="2813631" cy="4699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/>
          <a:p>
            <a:pPr>
              <a:spcAft>
                <a:spcPts val="0"/>
              </a:spcAft>
            </a:pPr>
            <a:r>
              <a:rPr lang="zh-TW" altLang="en-US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道成肉身</a:t>
            </a:r>
            <a:r>
              <a:rPr lang="en-US" altLang="zh-TW" sz="2400" b="1" kern="100" dirty="0"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</a:t>
            </a:r>
            <a:r>
              <a:rPr lang="zh-TW" altLang="en-US" sz="2400" b="1" kern="1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神的真像</a:t>
            </a:r>
            <a:r>
              <a:rPr lang="en-US" altLang="zh-TW" sz="2400" b="1" kern="1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endParaRPr lang="zh-TW" sz="2400" b="1" kern="100" dirty="0">
              <a:effectLst/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C74AB338-25C0-49CF-A078-452D09732F86}"/>
              </a:ext>
            </a:extLst>
          </p:cNvPr>
          <p:cNvCxnSpPr>
            <a:cxnSpLocks/>
          </p:cNvCxnSpPr>
          <p:nvPr/>
        </p:nvCxnSpPr>
        <p:spPr>
          <a:xfrm flipH="1">
            <a:off x="5151545" y="3810478"/>
            <a:ext cx="1123749" cy="1901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CB8B628B-7876-46C3-B203-9EB8B113729A}"/>
              </a:ext>
            </a:extLst>
          </p:cNvPr>
          <p:cNvSpPr txBox="1"/>
          <p:nvPr/>
        </p:nvSpPr>
        <p:spPr>
          <a:xfrm>
            <a:off x="3617897" y="5743574"/>
            <a:ext cx="1626467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1" upright="1">
            <a:noAutofit/>
          </a:bodyPr>
          <a:lstStyle>
            <a:defPPr>
              <a:defRPr lang="en-US"/>
            </a:defPPr>
            <a:lvl1pPr>
              <a:spcAft>
                <a:spcPts val="0"/>
              </a:spcAft>
              <a:defRPr sz="2400" kern="100">
                <a:effectLst/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r>
              <a:rPr lang="zh-TW" altLang="en-US" b="1"/>
              <a:t>提防異端</a:t>
            </a:r>
            <a:endParaRPr lang="zh-HK" altLang="en-US" b="1" dirty="0"/>
          </a:p>
        </p:txBody>
      </p:sp>
    </p:spTree>
    <p:extLst>
      <p:ext uri="{BB962C8B-B14F-4D97-AF65-F5344CB8AC3E}">
        <p14:creationId xmlns:p14="http://schemas.microsoft.com/office/powerpoint/2010/main" val="813465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B844CE-354E-49AF-BE5C-4E27A3333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大綱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59E132-F476-4792-A9A4-A43E15A88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441162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真福音→真信仰</a:t>
            </a:r>
            <a:endParaRPr lang="en-US" altLang="zh-TW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真福音→泛挑戰</a:t>
            </a:r>
            <a:endParaRPr lang="en-US" altLang="zh-TW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真福音→真見證</a:t>
            </a:r>
            <a:endParaRPr lang="en-US" altLang="zh-H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8847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AC64D2-27B1-40A4-99D5-A4BF51C0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48344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真福音→真見證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graphicFrame>
        <p:nvGraphicFramePr>
          <p:cNvPr id="7" name="內容版面配置區 5">
            <a:extLst>
              <a:ext uri="{FF2B5EF4-FFF2-40B4-BE49-F238E27FC236}">
                <a16:creationId xmlns:a16="http://schemas.microsoft.com/office/drawing/2014/main" id="{CCB9BC55-E0D4-4234-B008-D4B53A23B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242473"/>
              </p:ext>
            </p:extLst>
          </p:nvPr>
        </p:nvGraphicFramePr>
        <p:xfrm>
          <a:off x="1215885" y="1285460"/>
          <a:ext cx="10137915" cy="5240703"/>
        </p:xfrm>
        <a:graphic>
          <a:graphicData uri="http://schemas.openxmlformats.org/drawingml/2006/table">
            <a:tbl>
              <a:tblPr/>
              <a:tblGrid>
                <a:gridCol w="1760779">
                  <a:extLst>
                    <a:ext uri="{9D8B030D-6E8A-4147-A177-3AD203B41FA5}">
                      <a16:colId xmlns:a16="http://schemas.microsoft.com/office/drawing/2014/main" val="2240760744"/>
                    </a:ext>
                  </a:extLst>
                </a:gridCol>
                <a:gridCol w="2101174">
                  <a:extLst>
                    <a:ext uri="{9D8B030D-6E8A-4147-A177-3AD203B41FA5}">
                      <a16:colId xmlns:a16="http://schemas.microsoft.com/office/drawing/2014/main" val="1569750340"/>
                    </a:ext>
                  </a:extLst>
                </a:gridCol>
                <a:gridCol w="1731524">
                  <a:extLst>
                    <a:ext uri="{9D8B030D-6E8A-4147-A177-3AD203B41FA5}">
                      <a16:colId xmlns:a16="http://schemas.microsoft.com/office/drawing/2014/main" val="1224094728"/>
                    </a:ext>
                  </a:extLst>
                </a:gridCol>
                <a:gridCol w="2315183">
                  <a:extLst>
                    <a:ext uri="{9D8B030D-6E8A-4147-A177-3AD203B41FA5}">
                      <a16:colId xmlns:a16="http://schemas.microsoft.com/office/drawing/2014/main" val="1573041933"/>
                    </a:ext>
                  </a:extLst>
                </a:gridCol>
                <a:gridCol w="2229255">
                  <a:extLst>
                    <a:ext uri="{9D8B030D-6E8A-4147-A177-3AD203B41FA5}">
                      <a16:colId xmlns:a16="http://schemas.microsoft.com/office/drawing/2014/main" val="1817881709"/>
                    </a:ext>
                  </a:extLst>
                </a:gridCol>
              </a:tblGrid>
              <a:tr h="679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20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+mj-ea"/>
                          <a:ea typeface="+mj-ea"/>
                        </a:rPr>
                        <a:t>信仰的真實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+mj-ea"/>
                          <a:ea typeface="+mj-ea"/>
                        </a:rPr>
                        <a:t>福音的真實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+mj-ea"/>
                          <a:ea typeface="+mj-ea"/>
                        </a:rPr>
                        <a:t>愛心的真實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042263"/>
                  </a:ext>
                </a:extLst>
              </a:tr>
              <a:tr h="3420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400" b="1" kern="100" dirty="0">
                          <a:effectLst/>
                          <a:latin typeface="+mj-ea"/>
                          <a:ea typeface="+mj-ea"/>
                        </a:rPr>
                        <a:t>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4400" b="1" kern="100" dirty="0">
                          <a:effectLst/>
                          <a:latin typeface="+mj-ea"/>
                          <a:ea typeface="+mj-ea"/>
                        </a:rPr>
                        <a:t>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證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的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動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力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傳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結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果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裡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的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愛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600" b="1" kern="100" dirty="0">
                          <a:effectLst/>
                          <a:latin typeface="+mj-ea"/>
                          <a:ea typeface="+mj-ea"/>
                        </a:rPr>
                        <a:t>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042550"/>
                  </a:ext>
                </a:extLst>
              </a:tr>
              <a:tr h="57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1: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1-2</a:t>
                      </a:r>
                      <a:endParaRPr lang="zh-TW" altLang="en-US" sz="36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1: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3-4</a:t>
                      </a:r>
                      <a:endParaRPr lang="zh-TW" altLang="en-US" sz="36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1: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</a:t>
                      </a:r>
                      <a:endParaRPr lang="zh-TW" altLang="en-US" sz="36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1: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6-7</a:t>
                      </a:r>
                      <a:endParaRPr lang="zh-TW" altLang="en-US" sz="36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1:</a:t>
                      </a:r>
                      <a:r>
                        <a:rPr lang="en-US" sz="3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</a:t>
                      </a:r>
                      <a:endParaRPr lang="zh-TW" altLang="en-US" sz="36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756085"/>
                  </a:ext>
                </a:extLst>
              </a:tr>
              <a:tr h="57014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+mj-ea"/>
                          <a:ea typeface="+mj-ea"/>
                        </a:rPr>
                        <a:t>真福音產生真信仰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992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64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CC5ACC-093D-4ABE-A68B-3FCC49C1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26721"/>
            <a:ext cx="8596668" cy="1320800"/>
          </a:xfrm>
        </p:spPr>
        <p:txBody>
          <a:bodyPr/>
          <a:lstStyle/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真福音→泛挑戰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C1AAA545-416C-4BA1-B781-C5CFD62220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661644"/>
              </p:ext>
            </p:extLst>
          </p:nvPr>
        </p:nvGraphicFramePr>
        <p:xfrm>
          <a:off x="1408135" y="1352951"/>
          <a:ext cx="8905462" cy="5120640"/>
        </p:xfrm>
        <a:graphic>
          <a:graphicData uri="http://schemas.openxmlformats.org/drawingml/2006/table">
            <a:tbl>
              <a:tblPr/>
              <a:tblGrid>
                <a:gridCol w="2225833">
                  <a:extLst>
                    <a:ext uri="{9D8B030D-6E8A-4147-A177-3AD203B41FA5}">
                      <a16:colId xmlns:a16="http://schemas.microsoft.com/office/drawing/2014/main" val="2779525242"/>
                    </a:ext>
                  </a:extLst>
                </a:gridCol>
                <a:gridCol w="2225833">
                  <a:extLst>
                    <a:ext uri="{9D8B030D-6E8A-4147-A177-3AD203B41FA5}">
                      <a16:colId xmlns:a16="http://schemas.microsoft.com/office/drawing/2014/main" val="3448139373"/>
                    </a:ext>
                  </a:extLst>
                </a:gridCol>
                <a:gridCol w="2226898">
                  <a:extLst>
                    <a:ext uri="{9D8B030D-6E8A-4147-A177-3AD203B41FA5}">
                      <a16:colId xmlns:a16="http://schemas.microsoft.com/office/drawing/2014/main" val="2018219736"/>
                    </a:ext>
                  </a:extLst>
                </a:gridCol>
                <a:gridCol w="2226898">
                  <a:extLst>
                    <a:ext uri="{9D8B030D-6E8A-4147-A177-3AD203B41FA5}">
                      <a16:colId xmlns:a16="http://schemas.microsoft.com/office/drawing/2014/main" val="180717176"/>
                    </a:ext>
                  </a:extLst>
                </a:gridCol>
              </a:tblGrid>
              <a:tr h="2945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督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就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是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真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慧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督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就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是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根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督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豐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盛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勝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世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間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小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學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基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督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裏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真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割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禮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246136"/>
                  </a:ext>
                </a:extLst>
              </a:tr>
              <a:tr h="3522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1-4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5-7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8-10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2800" b="1" kern="100" dirty="0">
                          <a:solidFill>
                            <a:srgbClr val="333333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11-12</a:t>
                      </a:r>
                      <a:endParaRPr lang="zh-TW" sz="28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1209948"/>
                  </a:ext>
                </a:extLst>
              </a:tr>
              <a:tr h="35228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追求基督裏長進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提防以人為中心思想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469018"/>
                  </a:ext>
                </a:extLst>
              </a:tr>
              <a:tr h="35228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solidFill>
                            <a:srgbClr val="333333"/>
                          </a:solidFill>
                          <a:effectLst/>
                          <a:latin typeface="+mj-ea"/>
                          <a:ea typeface="+mj-ea"/>
                          <a:cs typeface="Arial" panose="020B0604020202020204" pitchFamily="34" charset="0"/>
                        </a:rPr>
                        <a:t>真智慧與知識就在基督裏</a:t>
                      </a:r>
                      <a:endParaRPr lang="zh-TW" sz="28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0999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27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>
            <a:extLst>
              <a:ext uri="{FF2B5EF4-FFF2-40B4-BE49-F238E27FC236}">
                <a16:creationId xmlns:a16="http://schemas.microsoft.com/office/drawing/2014/main" id="{99B5304D-C505-47B5-AEB9-CB84B8A23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196761"/>
              </p:ext>
            </p:extLst>
          </p:nvPr>
        </p:nvGraphicFramePr>
        <p:xfrm>
          <a:off x="3319669" y="1111919"/>
          <a:ext cx="5552662" cy="5528365"/>
        </p:xfrm>
        <a:graphic>
          <a:graphicData uri="http://schemas.openxmlformats.org/drawingml/2006/table">
            <a:tbl>
              <a:tblPr/>
              <a:tblGrid>
                <a:gridCol w="2776331">
                  <a:extLst>
                    <a:ext uri="{9D8B030D-6E8A-4147-A177-3AD203B41FA5}">
                      <a16:colId xmlns:a16="http://schemas.microsoft.com/office/drawing/2014/main" val="2886545265"/>
                    </a:ext>
                  </a:extLst>
                </a:gridCol>
                <a:gridCol w="2776331">
                  <a:extLst>
                    <a:ext uri="{9D8B030D-6E8A-4147-A177-3AD203B41FA5}">
                      <a16:colId xmlns:a16="http://schemas.microsoft.com/office/drawing/2014/main" val="627528846"/>
                    </a:ext>
                  </a:extLst>
                </a:gridCol>
              </a:tblGrid>
              <a:tr h="3518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定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督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死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281415"/>
                  </a:ext>
                </a:extLst>
              </a:tr>
              <a:tr h="502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16-19</a:t>
                      </a:r>
                      <a:endParaRPr lang="zh-TW" sz="3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2:</a:t>
                      </a:r>
                      <a:r>
                        <a:rPr lang="en-US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20-23</a:t>
                      </a:r>
                      <a:endParaRPr lang="zh-TW" sz="3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30231"/>
                  </a:ext>
                </a:extLst>
              </a:tr>
              <a:tr h="10051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除掉人的</a:t>
                      </a:r>
                      <a:endParaRPr lang="en-US" altLang="zh-TW" sz="3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自高自大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除掉</a:t>
                      </a:r>
                      <a:r>
                        <a:rPr lang="zh-TW" altLang="en-US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en-US" altLang="zh-TW" sz="3200" b="1" kern="1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為中心操練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614439"/>
                  </a:ext>
                </a:extLst>
              </a:tr>
              <a:tr h="50257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敬拜就是</a:t>
                      </a:r>
                      <a:r>
                        <a:rPr lang="zh-TW" altLang="en-US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以基督為</a:t>
                      </a:r>
                      <a:r>
                        <a:rPr lang="zh-TW" sz="32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37292"/>
                  </a:ext>
                </a:extLst>
              </a:tr>
            </a:tbl>
          </a:graphicData>
        </a:graphic>
      </p:graphicFrame>
      <p:sp>
        <p:nvSpPr>
          <p:cNvPr id="7" name="標題 1">
            <a:extLst>
              <a:ext uri="{FF2B5EF4-FFF2-40B4-BE49-F238E27FC236}">
                <a16:creationId xmlns:a16="http://schemas.microsoft.com/office/drawing/2014/main" id="{A53B17F4-8D33-4BA2-8EDA-B383DD5154A8}"/>
              </a:ext>
            </a:extLst>
          </p:cNvPr>
          <p:cNvSpPr txBox="1">
            <a:spLocks/>
          </p:cNvSpPr>
          <p:nvPr/>
        </p:nvSpPr>
        <p:spPr>
          <a:xfrm>
            <a:off x="677334" y="21771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4400" b="1" dirty="0">
                <a:solidFill>
                  <a:srgbClr val="5C7A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真福音→泛挑戰</a:t>
            </a:r>
            <a:endParaRPr lang="zh-HK" altLang="en-US" sz="4400" b="1" dirty="0">
              <a:solidFill>
                <a:srgbClr val="5C7A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2073916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363</TotalTime>
  <Words>595</Words>
  <Application>Microsoft Macintosh PowerPoint</Application>
  <PresentationFormat>Widescreen</PresentationFormat>
  <Paragraphs>259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微軟正黑體</vt:lpstr>
      <vt:lpstr>Arial</vt:lpstr>
      <vt:lpstr>Calibri</vt:lpstr>
      <vt:lpstr>Times New Roman</vt:lpstr>
      <vt:lpstr>Trebuchet MS</vt:lpstr>
      <vt:lpstr>Wingdings 3</vt:lpstr>
      <vt:lpstr>多面向</vt:lpstr>
      <vt:lpstr>重燃使命─迎向挑戰 </vt:lpstr>
      <vt:lpstr>歌羅西教會</vt:lpstr>
      <vt:lpstr>歌羅西教會背景</vt:lpstr>
      <vt:lpstr>歌羅西書結構</vt:lpstr>
      <vt:lpstr>PowerPoint Presentation</vt:lpstr>
      <vt:lpstr>大綱</vt:lpstr>
      <vt:lpstr>真福音→真見證</vt:lpstr>
      <vt:lpstr>真福音→泛挑戰</vt:lpstr>
      <vt:lpstr>PowerPoint Presentation</vt:lpstr>
      <vt:lpstr>人間理學</vt:lpstr>
      <vt:lpstr>靈界經驗</vt:lpstr>
      <vt:lpstr>功德主義</vt:lpstr>
      <vt:lpstr>苦修主義</vt:lpstr>
      <vt:lpstr>物質主義</vt:lpstr>
      <vt:lpstr>真福音、真見證</vt:lpstr>
      <vt:lpstr>PowerPoint Presentation</vt:lpstr>
      <vt:lpstr>回應挑戰</vt:lpstr>
      <vt:lpstr>神啊！你名何等廣大泱漭(El Shadai)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從燃使命─迎向挑戰</dc:title>
  <dc:creator>chungming</dc:creator>
  <cp:lastModifiedBy>Rita S.H. Leung</cp:lastModifiedBy>
  <cp:revision>35</cp:revision>
  <cp:lastPrinted>2020-11-03T04:21:54Z</cp:lastPrinted>
  <dcterms:created xsi:type="dcterms:W3CDTF">2020-10-28T09:38:08Z</dcterms:created>
  <dcterms:modified xsi:type="dcterms:W3CDTF">2020-11-04T04:13:46Z</dcterms:modified>
</cp:coreProperties>
</file>