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9FEA-9ABF-4CDC-806E-CC4A88044074}" type="datetimeFigureOut">
              <a:rPr lang="en-CA" smtClean="0"/>
              <a:t>13/03/2014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1E07-3824-4B6F-B507-E56184FDE0F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9FEA-9ABF-4CDC-806E-CC4A88044074}" type="datetimeFigureOut">
              <a:rPr lang="en-CA" smtClean="0"/>
              <a:t>13/03/2014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1E07-3824-4B6F-B507-E56184FDE0F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9FEA-9ABF-4CDC-806E-CC4A88044074}" type="datetimeFigureOut">
              <a:rPr lang="en-CA" smtClean="0"/>
              <a:t>13/03/2014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1E07-3824-4B6F-B507-E56184FDE0F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9FEA-9ABF-4CDC-806E-CC4A88044074}" type="datetimeFigureOut">
              <a:rPr lang="en-CA" smtClean="0"/>
              <a:t>13/03/2014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1E07-3824-4B6F-B507-E56184FDE0F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9FEA-9ABF-4CDC-806E-CC4A88044074}" type="datetimeFigureOut">
              <a:rPr lang="en-CA" smtClean="0"/>
              <a:t>13/03/2014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1E07-3824-4B6F-B507-E56184FDE0F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9FEA-9ABF-4CDC-806E-CC4A88044074}" type="datetimeFigureOut">
              <a:rPr lang="en-CA" smtClean="0"/>
              <a:t>13/03/2014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1E07-3824-4B6F-B507-E56184FDE0F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9FEA-9ABF-4CDC-806E-CC4A88044074}" type="datetimeFigureOut">
              <a:rPr lang="en-CA" smtClean="0"/>
              <a:t>13/03/2014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1E07-3824-4B6F-B507-E56184FDE0F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9FEA-9ABF-4CDC-806E-CC4A88044074}" type="datetimeFigureOut">
              <a:rPr lang="en-CA" smtClean="0"/>
              <a:t>13/03/2014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1E07-3824-4B6F-B507-E56184FDE0F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9FEA-9ABF-4CDC-806E-CC4A88044074}" type="datetimeFigureOut">
              <a:rPr lang="en-CA" smtClean="0"/>
              <a:t>13/03/2014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1E07-3824-4B6F-B507-E56184FDE0F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9FEA-9ABF-4CDC-806E-CC4A88044074}" type="datetimeFigureOut">
              <a:rPr lang="en-CA" smtClean="0"/>
              <a:t>13/03/2014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1E07-3824-4B6F-B507-E56184FDE0F6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9FEA-9ABF-4CDC-806E-CC4A88044074}" type="datetimeFigureOut">
              <a:rPr lang="en-CA" smtClean="0"/>
              <a:t>13/03/2014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621E07-3824-4B6F-B507-E56184FDE0F6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9621E07-3824-4B6F-B507-E56184FDE0F6}" type="slidenum">
              <a:rPr lang="en-CA" smtClean="0"/>
              <a:t>‹#›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BA29FEA-9ABF-4CDC-806E-CC4A88044074}" type="datetimeFigureOut">
              <a:rPr lang="en-CA" smtClean="0"/>
              <a:t>13/03/2014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時代巨輪下對聖經的挑戰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平安福音堂聯堂培靈會</a:t>
            </a:r>
            <a:endParaRPr lang="en-US" altLang="zh-TW" dirty="0" smtClean="0"/>
          </a:p>
          <a:p>
            <a:r>
              <a:rPr lang="en-US" altLang="zh-TW" dirty="0" smtClean="0"/>
              <a:t>2014</a:t>
            </a:r>
            <a:r>
              <a:rPr lang="zh-TW" altLang="en-US" dirty="0" smtClean="0"/>
              <a:t>年</a:t>
            </a:r>
            <a:r>
              <a:rPr lang="en-US" altLang="zh-TW" dirty="0" smtClean="0"/>
              <a:t>3</a:t>
            </a:r>
            <a:r>
              <a:rPr lang="zh-TW" altLang="en-US" dirty="0" smtClean="0"/>
              <a:t>月</a:t>
            </a:r>
            <a:r>
              <a:rPr lang="en-US" altLang="zh-TW" dirty="0" smtClean="0"/>
              <a:t>13</a:t>
            </a:r>
            <a:r>
              <a:rPr lang="zh-TW" altLang="en-US" dirty="0" smtClean="0"/>
              <a:t>日</a:t>
            </a:r>
            <a:endParaRPr lang="en-US" altLang="zh-TW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5144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2.</a:t>
            </a:r>
            <a:r>
              <a:rPr lang="zh-TW" altLang="en-US" b="1" dirty="0" smtClean="0"/>
              <a:t> 聖經的功用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en-US" sz="3200" b="1" dirty="0">
                <a:solidFill>
                  <a:prstClr val="black"/>
                </a:solidFill>
              </a:rPr>
              <a:t>有益的</a:t>
            </a:r>
            <a:endParaRPr lang="en-US" altLang="zh-TW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3200" b="1" dirty="0">
                <a:solidFill>
                  <a:prstClr val="black"/>
                </a:solidFill>
              </a:rPr>
              <a:t>	</a:t>
            </a:r>
            <a:r>
              <a:rPr lang="en-US" altLang="zh-TW" sz="3200" b="1" dirty="0">
                <a:solidFill>
                  <a:srgbClr val="00B0F0"/>
                </a:solidFill>
              </a:rPr>
              <a:t>A.</a:t>
            </a:r>
            <a:r>
              <a:rPr lang="zh-TW" altLang="en-US" sz="3200" b="1" dirty="0">
                <a:solidFill>
                  <a:srgbClr val="00B0F0"/>
                </a:solidFill>
              </a:rPr>
              <a:t> 教</a:t>
            </a:r>
            <a:r>
              <a:rPr lang="zh-TW" altLang="en-US" sz="3200" b="1" dirty="0" smtClean="0">
                <a:solidFill>
                  <a:srgbClr val="00B0F0"/>
                </a:solidFill>
              </a:rPr>
              <a:t>訓</a:t>
            </a:r>
            <a:r>
              <a:rPr lang="en-US" altLang="zh-TW" sz="3200" b="1" dirty="0" smtClean="0">
                <a:solidFill>
                  <a:srgbClr val="00B0F0"/>
                </a:solidFill>
              </a:rPr>
              <a:t>	</a:t>
            </a:r>
            <a:r>
              <a:rPr lang="en-US" altLang="zh-TW" sz="3200" b="1" dirty="0" smtClean="0">
                <a:solidFill>
                  <a:prstClr val="black"/>
                </a:solidFill>
              </a:rPr>
              <a:t>		</a:t>
            </a:r>
            <a:r>
              <a:rPr lang="zh-TW" altLang="en-US" sz="3200" b="1" dirty="0" smtClean="0">
                <a:solidFill>
                  <a:prstClr val="black"/>
                </a:solidFill>
              </a:rPr>
              <a:t>（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甚麼是義</a:t>
            </a:r>
            <a:r>
              <a:rPr lang="zh-TW" altLang="en-US" sz="3200" b="1" dirty="0" smtClean="0">
                <a:solidFill>
                  <a:prstClr val="black"/>
                </a:solidFill>
              </a:rPr>
              <a:t>）</a:t>
            </a:r>
            <a:endParaRPr lang="en-US" altLang="zh-TW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3200" b="1" dirty="0">
                <a:solidFill>
                  <a:prstClr val="black"/>
                </a:solidFill>
              </a:rPr>
              <a:t>		</a:t>
            </a:r>
            <a:r>
              <a:rPr lang="en-US" altLang="zh-TW" sz="3200" b="1" dirty="0">
                <a:solidFill>
                  <a:prstClr val="black"/>
                </a:solidFill>
              </a:rPr>
              <a:t>B.</a:t>
            </a:r>
            <a:r>
              <a:rPr lang="zh-TW" altLang="en-US" sz="3200" b="1" dirty="0">
                <a:solidFill>
                  <a:prstClr val="black"/>
                </a:solidFill>
              </a:rPr>
              <a:t> 督</a:t>
            </a:r>
            <a:r>
              <a:rPr lang="zh-TW" altLang="en-US" sz="3200" b="1" dirty="0" smtClean="0">
                <a:solidFill>
                  <a:prstClr val="black"/>
                </a:solidFill>
              </a:rPr>
              <a:t>責</a:t>
            </a:r>
            <a:r>
              <a:rPr lang="en-US" altLang="zh-TW" sz="3200" b="1" dirty="0" smtClean="0">
                <a:solidFill>
                  <a:prstClr val="black"/>
                </a:solidFill>
              </a:rPr>
              <a:t>		</a:t>
            </a:r>
            <a:r>
              <a:rPr lang="zh-TW" altLang="en-US" sz="3200" b="1" dirty="0" smtClean="0">
                <a:solidFill>
                  <a:prstClr val="black"/>
                </a:solidFill>
              </a:rPr>
              <a:t>（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甚麼是不義</a:t>
            </a:r>
            <a:r>
              <a:rPr lang="zh-TW" altLang="en-US" sz="3200" b="1" dirty="0" smtClean="0">
                <a:solidFill>
                  <a:prstClr val="black"/>
                </a:solidFill>
              </a:rPr>
              <a:t>）</a:t>
            </a:r>
            <a:endParaRPr lang="en-US" altLang="zh-TW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3200" b="1" dirty="0">
                <a:solidFill>
                  <a:prstClr val="black"/>
                </a:solidFill>
              </a:rPr>
              <a:t>		</a:t>
            </a:r>
            <a:r>
              <a:rPr lang="en-US" altLang="zh-TW" sz="3200" b="1" dirty="0">
                <a:solidFill>
                  <a:prstClr val="black"/>
                </a:solidFill>
              </a:rPr>
              <a:t>B’</a:t>
            </a:r>
            <a:r>
              <a:rPr lang="zh-TW" altLang="en-US" sz="3200" b="1" dirty="0">
                <a:solidFill>
                  <a:prstClr val="black"/>
                </a:solidFill>
              </a:rPr>
              <a:t> 使人歸</a:t>
            </a:r>
            <a:r>
              <a:rPr lang="zh-TW" altLang="en-US" sz="3200" b="1" dirty="0" smtClean="0">
                <a:solidFill>
                  <a:prstClr val="black"/>
                </a:solidFill>
              </a:rPr>
              <a:t>正</a:t>
            </a:r>
            <a:r>
              <a:rPr lang="en-US" altLang="zh-TW" sz="3200" b="1" dirty="0" smtClean="0">
                <a:solidFill>
                  <a:prstClr val="black"/>
                </a:solidFill>
              </a:rPr>
              <a:t>	</a:t>
            </a:r>
            <a:r>
              <a:rPr lang="zh-TW" altLang="en-US" sz="3200" b="1" dirty="0" smtClean="0">
                <a:solidFill>
                  <a:prstClr val="black"/>
                </a:solidFill>
              </a:rPr>
              <a:t>（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如何離開不義</a:t>
            </a:r>
            <a:r>
              <a:rPr lang="zh-TW" altLang="en-US" sz="3200" b="1" dirty="0" smtClean="0">
                <a:solidFill>
                  <a:prstClr val="black"/>
                </a:solidFill>
              </a:rPr>
              <a:t>）</a:t>
            </a:r>
            <a:endParaRPr lang="en-US" altLang="zh-TW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3200" b="1" dirty="0">
                <a:solidFill>
                  <a:prstClr val="black"/>
                </a:solidFill>
              </a:rPr>
              <a:t>	</a:t>
            </a:r>
            <a:r>
              <a:rPr lang="en-US" altLang="zh-TW" sz="3200" b="1" dirty="0">
                <a:solidFill>
                  <a:srgbClr val="00B0F0"/>
                </a:solidFill>
              </a:rPr>
              <a:t>A’</a:t>
            </a:r>
            <a:r>
              <a:rPr lang="zh-TW" altLang="en-US" sz="3200" b="1" dirty="0">
                <a:solidFill>
                  <a:srgbClr val="00B0F0"/>
                </a:solidFill>
              </a:rPr>
              <a:t> 教導人學</a:t>
            </a:r>
            <a:r>
              <a:rPr lang="zh-TW" altLang="en-US" sz="3200" b="1" dirty="0" smtClean="0">
                <a:solidFill>
                  <a:srgbClr val="00B0F0"/>
                </a:solidFill>
              </a:rPr>
              <a:t>義</a:t>
            </a:r>
            <a:r>
              <a:rPr lang="en-US" altLang="zh-TW" sz="3200" b="1" dirty="0" smtClean="0">
                <a:solidFill>
                  <a:srgbClr val="00B0F0"/>
                </a:solidFill>
              </a:rPr>
              <a:t>	</a:t>
            </a:r>
            <a:r>
              <a:rPr lang="en-US" altLang="zh-TW" sz="3200" b="1" dirty="0" smtClean="0">
                <a:solidFill>
                  <a:prstClr val="black"/>
                </a:solidFill>
              </a:rPr>
              <a:t>	</a:t>
            </a:r>
            <a:r>
              <a:rPr lang="zh-TW" altLang="en-US" sz="3200" b="1" dirty="0" smtClean="0">
                <a:solidFill>
                  <a:prstClr val="black"/>
                </a:solidFill>
              </a:rPr>
              <a:t>（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如何持續行義</a:t>
            </a:r>
            <a:r>
              <a:rPr lang="zh-TW" altLang="en-US" sz="3200" b="1" dirty="0" smtClean="0">
                <a:solidFill>
                  <a:prstClr val="black"/>
                </a:solidFill>
              </a:rPr>
              <a:t>）</a:t>
            </a:r>
            <a:endParaRPr lang="en-CA" sz="3200" b="1" dirty="0">
              <a:solidFill>
                <a:prstClr val="black"/>
              </a:solidFill>
            </a:endParaRPr>
          </a:p>
          <a:p>
            <a:endParaRPr lang="en-CA" sz="3200" b="1" dirty="0"/>
          </a:p>
        </p:txBody>
      </p:sp>
    </p:spTree>
    <p:extLst>
      <p:ext uri="{BB962C8B-B14F-4D97-AF65-F5344CB8AC3E}">
        <p14:creationId xmlns:p14="http://schemas.microsoft.com/office/powerpoint/2010/main" val="508376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交义式平衡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3200" b="1" dirty="0">
                <a:solidFill>
                  <a:srgbClr val="00B0F0"/>
                </a:solidFill>
              </a:rPr>
              <a:t>A.</a:t>
            </a:r>
            <a:r>
              <a:rPr lang="zh-TW" altLang="en-US" sz="3200" b="1" dirty="0">
                <a:solidFill>
                  <a:srgbClr val="00B0F0"/>
                </a:solidFill>
              </a:rPr>
              <a:t> 教訓</a:t>
            </a:r>
            <a:r>
              <a:rPr lang="en-US" altLang="zh-TW" sz="3200" b="1" dirty="0">
                <a:solidFill>
                  <a:srgbClr val="00B0F0"/>
                </a:solidFill>
              </a:rPr>
              <a:t>	</a:t>
            </a:r>
            <a:r>
              <a:rPr lang="en-US" altLang="zh-TW" sz="3200" b="1" dirty="0" smtClean="0">
                <a:solidFill>
                  <a:srgbClr val="00B0F0"/>
                </a:solidFill>
              </a:rPr>
              <a:t>		</a:t>
            </a:r>
            <a:r>
              <a:rPr lang="en-US" altLang="zh-TW" sz="3200" b="1" dirty="0">
                <a:solidFill>
                  <a:prstClr val="black"/>
                </a:solidFill>
              </a:rPr>
              <a:t> </a:t>
            </a:r>
            <a:endParaRPr lang="en-US" altLang="zh-TW" sz="3200" b="1" dirty="0" smtClean="0">
              <a:solidFill>
                <a:prstClr val="black"/>
              </a:solidFill>
            </a:endParaRPr>
          </a:p>
          <a:p>
            <a:endParaRPr lang="en-US" sz="3200" b="1" dirty="0">
              <a:solidFill>
                <a:prstClr val="black"/>
              </a:solidFill>
            </a:endParaRPr>
          </a:p>
          <a:p>
            <a:endParaRPr lang="en-US" sz="3200" b="1" dirty="0" smtClean="0">
              <a:solidFill>
                <a:prstClr val="black"/>
              </a:solidFill>
            </a:endParaRPr>
          </a:p>
          <a:p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835696" y="2564904"/>
            <a:ext cx="2967318" cy="1262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835696" y="2564904"/>
            <a:ext cx="2736304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51158" y="4221087"/>
            <a:ext cx="23276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b="1" dirty="0">
                <a:solidFill>
                  <a:prstClr val="black"/>
                </a:solidFill>
              </a:rPr>
              <a:t>B’</a:t>
            </a:r>
            <a:r>
              <a:rPr lang="zh-TW" altLang="en-US" sz="3200" b="1" dirty="0">
                <a:solidFill>
                  <a:prstClr val="black"/>
                </a:solidFill>
              </a:rPr>
              <a:t> 使人歸正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4211960" y="4209765"/>
            <a:ext cx="29546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b="1" dirty="0">
                <a:solidFill>
                  <a:srgbClr val="00B0F0"/>
                </a:solidFill>
              </a:rPr>
              <a:t>A’</a:t>
            </a:r>
            <a:r>
              <a:rPr lang="zh-TW" altLang="en-US" sz="3200" b="1" dirty="0">
                <a:solidFill>
                  <a:srgbClr val="00B0F0"/>
                </a:solidFill>
              </a:rPr>
              <a:t> 教導人學義</a:t>
            </a:r>
            <a:r>
              <a:rPr lang="en-US" altLang="zh-TW" sz="3200" b="1" dirty="0">
                <a:solidFill>
                  <a:srgbClr val="00B0F0"/>
                </a:solidFill>
              </a:rPr>
              <a:t>	</a:t>
            </a:r>
            <a:endParaRPr lang="en-CA" dirty="0"/>
          </a:p>
        </p:txBody>
      </p:sp>
      <p:sp>
        <p:nvSpPr>
          <p:cNvPr id="11" name="Rectangle 10"/>
          <p:cNvSpPr/>
          <p:nvPr/>
        </p:nvSpPr>
        <p:spPr>
          <a:xfrm>
            <a:off x="4211960" y="1628800"/>
            <a:ext cx="15295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b="1" dirty="0">
                <a:solidFill>
                  <a:prstClr val="black"/>
                </a:solidFill>
              </a:rPr>
              <a:t>B.</a:t>
            </a:r>
            <a:r>
              <a:rPr lang="zh-TW" altLang="en-US" sz="3200" b="1" dirty="0">
                <a:solidFill>
                  <a:prstClr val="black"/>
                </a:solidFill>
              </a:rPr>
              <a:t> 督責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144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3.</a:t>
            </a:r>
            <a:r>
              <a:rPr lang="zh-TW" altLang="en-US" dirty="0" smtClean="0">
                <a:solidFill>
                  <a:srgbClr val="FF0000"/>
                </a:solidFill>
              </a:rPr>
              <a:t> 聖經的目的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叫屬神的人行善</a:t>
            </a:r>
            <a:endParaRPr lang="en-CA" sz="4800" dirty="0"/>
          </a:p>
        </p:txBody>
      </p:sp>
    </p:spTree>
    <p:extLst>
      <p:ext uri="{BB962C8B-B14F-4D97-AF65-F5344CB8AC3E}">
        <p14:creationId xmlns:p14="http://schemas.microsoft.com/office/powerpoint/2010/main" val="1758551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現今聖經權威面對的挑戰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43864"/>
            <a:ext cx="2376264" cy="331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420888"/>
            <a:ext cx="2261388" cy="390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173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提摩太後書</a:t>
            </a:r>
            <a:r>
              <a:rPr lang="en-US" altLang="zh-TW" dirty="0" smtClean="0"/>
              <a:t>3:16-17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/>
              <a:t>聖經都是神所默示</a:t>
            </a:r>
            <a:r>
              <a:rPr lang="zh-TW" altLang="en-US" sz="3600" dirty="0" smtClean="0"/>
              <a:t>的</a:t>
            </a:r>
            <a:endParaRPr lang="en-US" altLang="zh-TW" sz="3600" dirty="0" smtClean="0"/>
          </a:p>
          <a:p>
            <a:pPr marL="114300" indent="0">
              <a:buNone/>
            </a:pPr>
            <a:r>
              <a:rPr lang="en-US" altLang="zh-TW" sz="3600" dirty="0" smtClean="0"/>
              <a:t>	</a:t>
            </a:r>
            <a:r>
              <a:rPr lang="zh-TW" altLang="en-US" sz="3600" dirty="0" smtClean="0"/>
              <a:t>（</a:t>
            </a:r>
            <a:r>
              <a:rPr lang="zh-TW" altLang="en-US" sz="3600" dirty="0"/>
              <a:t>或作：凡神所默示的聖經</a:t>
            </a:r>
            <a:r>
              <a:rPr lang="zh-TW" altLang="en-US" sz="3600" dirty="0" smtClean="0"/>
              <a:t>），</a:t>
            </a:r>
            <a:endParaRPr lang="en-US" altLang="zh-TW" sz="3600" dirty="0" smtClean="0"/>
          </a:p>
          <a:p>
            <a:pPr marL="114300" indent="0">
              <a:buNone/>
            </a:pPr>
            <a:r>
              <a:rPr lang="zh-TW" altLang="en-US" sz="3600" dirty="0" smtClean="0"/>
              <a:t>於</a:t>
            </a:r>
            <a:r>
              <a:rPr lang="zh-TW" altLang="en-US" sz="3600" dirty="0"/>
              <a:t>教訓、督責、使人歸正、教導人學義都是有益的，</a:t>
            </a:r>
            <a:r>
              <a:rPr lang="en-US" altLang="zh-HK" sz="3600" dirty="0"/>
              <a:t> </a:t>
            </a:r>
            <a:r>
              <a:rPr lang="zh-TW" altLang="en-US" sz="3600" dirty="0" smtClean="0"/>
              <a:t>叫</a:t>
            </a:r>
            <a:r>
              <a:rPr lang="zh-TW" altLang="en-US" sz="3600" dirty="0"/>
              <a:t>屬神的人得以完全，預備行各樣的善事。</a:t>
            </a:r>
            <a:r>
              <a:rPr lang="en-US" altLang="zh-HK" sz="3600" dirty="0"/>
              <a:t>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8185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1.</a:t>
            </a:r>
            <a:r>
              <a:rPr lang="zh-TW" altLang="en-US" b="1" dirty="0" smtClean="0"/>
              <a:t> 聖經的本質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525963"/>
          </a:xfrm>
        </p:spPr>
        <p:txBody>
          <a:bodyPr>
            <a:normAutofit/>
          </a:bodyPr>
          <a:lstStyle/>
          <a:p>
            <a:pPr marL="27432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zh-TW" altLang="en-US" sz="3600" b="1" dirty="0">
                <a:ea typeface="PMingLiU"/>
                <a:cs typeface="Times New Roman"/>
              </a:rPr>
              <a:t>有兩個可能的翻譯</a:t>
            </a:r>
            <a:r>
              <a:rPr lang="zh-TW" altLang="en-US" sz="3600" b="1" dirty="0" smtClean="0">
                <a:ea typeface="PMingLiU"/>
                <a:cs typeface="Times New Roman"/>
              </a:rPr>
              <a:t>：</a:t>
            </a:r>
            <a:endParaRPr lang="en-US" altLang="zh-TW" sz="3600" b="1" dirty="0" smtClean="0">
              <a:ea typeface="PMingLiU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endParaRPr lang="en-CA" b="1" dirty="0">
              <a:ea typeface="PMingLiU"/>
              <a:cs typeface="Times New Roman"/>
            </a:endParaRPr>
          </a:p>
          <a:p>
            <a:pPr>
              <a:lnSpc>
                <a:spcPct val="115000"/>
              </a:lnSpc>
              <a:buFont typeface="+mj-lt"/>
              <a:buAutoNum type="arabicPeriod"/>
            </a:pPr>
            <a:r>
              <a:rPr lang="zh-TW" altLang="en-US" sz="3200" b="1" dirty="0">
                <a:solidFill>
                  <a:srgbClr val="FF0000"/>
                </a:solidFill>
                <a:ea typeface="PMingLiU"/>
                <a:cs typeface="Times New Roman"/>
              </a:rPr>
              <a:t>聖經都是　神所默示的　</a:t>
            </a:r>
            <a:r>
              <a:rPr lang="en-CA" sz="3200" b="1" dirty="0">
                <a:solidFill>
                  <a:srgbClr val="FF0000"/>
                </a:solidFill>
                <a:ea typeface="PMingLiU"/>
                <a:cs typeface="Times New Roman"/>
              </a:rPr>
              <a:t>	</a:t>
            </a:r>
            <a:r>
              <a:rPr lang="zh-TW" altLang="en-US" sz="3200" b="1" dirty="0">
                <a:solidFill>
                  <a:srgbClr val="FF0000"/>
                </a:solidFill>
                <a:ea typeface="PMingLiU"/>
                <a:cs typeface="Times New Roman"/>
              </a:rPr>
              <a:t>（大字）</a:t>
            </a:r>
            <a:endParaRPr lang="en-CA" sz="3200" b="1" dirty="0">
              <a:solidFill>
                <a:srgbClr val="FF0000"/>
              </a:solidFill>
              <a:ea typeface="PMingLiU"/>
              <a:cs typeface="Times New Roman"/>
            </a:endParaRPr>
          </a:p>
          <a:p>
            <a:pPr>
              <a:lnSpc>
                <a:spcPct val="115000"/>
              </a:lnSpc>
              <a:buFont typeface="+mj-lt"/>
              <a:buAutoNum type="arabicPeriod"/>
            </a:pPr>
            <a:r>
              <a:rPr lang="zh-TW" altLang="en-US" sz="3200" b="1" dirty="0">
                <a:ea typeface="PMingLiU"/>
                <a:cs typeface="Times New Roman"/>
              </a:rPr>
              <a:t>凡　神所默示的聖經</a:t>
            </a:r>
            <a:r>
              <a:rPr lang="en-CA" sz="3200" b="1" dirty="0">
                <a:ea typeface="PMingLiU"/>
                <a:cs typeface="Times New Roman"/>
              </a:rPr>
              <a:t>	</a:t>
            </a:r>
            <a:r>
              <a:rPr lang="zh-TW" altLang="en-US" sz="3200" b="1" dirty="0" smtClean="0">
                <a:ea typeface="PMingLiU"/>
                <a:cs typeface="Times New Roman"/>
              </a:rPr>
              <a:t>（</a:t>
            </a:r>
            <a:r>
              <a:rPr lang="zh-TW" altLang="en-US" sz="3200" b="1" dirty="0">
                <a:ea typeface="PMingLiU"/>
                <a:cs typeface="Times New Roman"/>
              </a:rPr>
              <a:t>細字</a:t>
            </a:r>
            <a:r>
              <a:rPr lang="zh-TW" altLang="en-US" sz="3200" b="1" dirty="0" smtClean="0">
                <a:ea typeface="PMingLiU"/>
                <a:cs typeface="Times New Roman"/>
              </a:rPr>
              <a:t>）</a:t>
            </a:r>
            <a:endParaRPr lang="en-US" altLang="zh-TW" sz="3200" b="1" dirty="0" smtClean="0">
              <a:ea typeface="PMingLiU"/>
              <a:cs typeface="Times New Roman"/>
            </a:endParaRPr>
          </a:p>
          <a:p>
            <a:pPr marL="457200" lvl="1" indent="0">
              <a:lnSpc>
                <a:spcPct val="115000"/>
              </a:lnSpc>
              <a:buNone/>
            </a:pPr>
            <a:endParaRPr lang="en-US" altLang="zh-TW" b="1" dirty="0" smtClean="0">
              <a:ea typeface="PMingLiU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zh-TW" altLang="en-US" sz="2800" b="1" dirty="0" smtClean="0">
                <a:solidFill>
                  <a:srgbClr val="FF0000"/>
                </a:solidFill>
                <a:ea typeface="PMingLiU"/>
                <a:cs typeface="Times New Roman"/>
              </a:rPr>
              <a:t>若 </a:t>
            </a:r>
            <a:r>
              <a:rPr lang="en-US" altLang="zh-TW" sz="2800" b="1" dirty="0" smtClean="0">
                <a:solidFill>
                  <a:srgbClr val="FF0000"/>
                </a:solidFill>
                <a:ea typeface="PMingLiU"/>
                <a:cs typeface="Times New Roman"/>
              </a:rPr>
              <a:t>1.</a:t>
            </a:r>
            <a:r>
              <a:rPr lang="zh-TW" altLang="en-US" sz="2800" b="1" dirty="0" smtClean="0">
                <a:solidFill>
                  <a:srgbClr val="FF0000"/>
                </a:solidFill>
                <a:ea typeface="PMingLiU"/>
                <a:cs typeface="Times New Roman"/>
              </a:rPr>
              <a:t> 是對，則全本聖經（舊約）都是　神的說話；</a:t>
            </a:r>
            <a:endParaRPr lang="en-US" altLang="zh-TW" sz="2800" b="1" dirty="0" smtClean="0">
              <a:solidFill>
                <a:srgbClr val="FF0000"/>
              </a:solidFill>
              <a:ea typeface="PMingLiU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zh-TW" altLang="en-US" sz="2800" b="1" dirty="0" smtClean="0">
                <a:ea typeface="PMingLiU"/>
                <a:cs typeface="Times New Roman"/>
              </a:rPr>
              <a:t>若 </a:t>
            </a:r>
            <a:r>
              <a:rPr lang="en-US" altLang="zh-TW" sz="2800" b="1" dirty="0" smtClean="0">
                <a:ea typeface="PMingLiU"/>
                <a:cs typeface="Times New Roman"/>
              </a:rPr>
              <a:t>2.</a:t>
            </a:r>
            <a:r>
              <a:rPr lang="zh-TW" altLang="en-US" sz="2800" b="1" dirty="0" smtClean="0">
                <a:ea typeface="PMingLiU"/>
                <a:cs typeface="Times New Roman"/>
              </a:rPr>
              <a:t> 是對，則可能只是部份聖經是　神的說話。</a:t>
            </a:r>
            <a:endParaRPr lang="en-US" altLang="zh-TW" sz="2800" b="1" dirty="0" smtClean="0">
              <a:ea typeface="PMingLiU"/>
              <a:cs typeface="Times New Roman"/>
            </a:endParaRPr>
          </a:p>
          <a:p>
            <a:pPr marL="457200" lvl="1" indent="0">
              <a:lnSpc>
                <a:spcPct val="115000"/>
              </a:lnSpc>
              <a:buNone/>
            </a:pPr>
            <a:endParaRPr lang="en-US" sz="2800" b="1" dirty="0">
              <a:ea typeface="PMingLiU"/>
              <a:cs typeface="Times New Roman"/>
            </a:endParaRPr>
          </a:p>
          <a:p>
            <a:pPr marL="457200" lvl="1" indent="0">
              <a:lnSpc>
                <a:spcPct val="115000"/>
              </a:lnSpc>
              <a:buNone/>
            </a:pPr>
            <a:endParaRPr lang="en-CA" sz="2800" b="1" dirty="0">
              <a:ea typeface="PMingLiU"/>
              <a:cs typeface="Times New Roman"/>
            </a:endParaRPr>
          </a:p>
          <a:p>
            <a:pPr marL="685800">
              <a:lnSpc>
                <a:spcPct val="115000"/>
              </a:lnSpc>
              <a:spcAft>
                <a:spcPts val="1000"/>
              </a:spcAft>
            </a:pPr>
            <a:endParaRPr lang="en-CA" b="1" dirty="0">
              <a:ea typeface="PMingLiU"/>
              <a:cs typeface="Times New Roman"/>
            </a:endParaRPr>
          </a:p>
          <a:p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89979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關鍵：形容詞與名詞的關係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0">
              <a:lnSpc>
                <a:spcPct val="115000"/>
              </a:lnSpc>
              <a:spcAft>
                <a:spcPts val="0"/>
              </a:spcAft>
            </a:pPr>
            <a:r>
              <a:rPr lang="en-US" altLang="zh-TW" b="1" dirty="0" smtClean="0">
                <a:solidFill>
                  <a:srgbClr val="FF0000"/>
                </a:solidFill>
                <a:ea typeface="PMingLiU"/>
                <a:cs typeface="Times New Roman"/>
              </a:rPr>
              <a:t>(1</a:t>
            </a:r>
            <a:r>
              <a:rPr lang="en-US" altLang="zh-TW" b="1" dirty="0">
                <a:solidFill>
                  <a:srgbClr val="FF0000"/>
                </a:solidFill>
                <a:ea typeface="PMingLiU"/>
                <a:cs typeface="Times New Roman"/>
              </a:rPr>
              <a:t>)</a:t>
            </a:r>
            <a:r>
              <a:rPr lang="zh-TW" altLang="en-US" b="1" dirty="0" smtClean="0">
                <a:solidFill>
                  <a:srgbClr val="FF0000"/>
                </a:solidFill>
                <a:ea typeface="PMingLiU"/>
                <a:cs typeface="Times New Roman"/>
              </a:rPr>
              <a:t> 形容詞在名詞之後  </a:t>
            </a:r>
            <a:r>
              <a:rPr lang="en-US" altLang="zh-TW" b="1" dirty="0" smtClean="0">
                <a:solidFill>
                  <a:srgbClr val="FF0000"/>
                </a:solidFill>
                <a:ea typeface="PMingLiU"/>
                <a:cs typeface="Times New Roman"/>
              </a:rPr>
              <a:t>(Predicative)</a:t>
            </a:r>
            <a:r>
              <a:rPr lang="zh-TW" altLang="en-US" b="1" dirty="0" smtClean="0">
                <a:ea typeface="PMingLiU"/>
                <a:cs typeface="Times New Roman"/>
              </a:rPr>
              <a:t> </a:t>
            </a:r>
            <a:endParaRPr lang="en-US" altLang="zh-TW" b="1" dirty="0" smtClean="0">
              <a:ea typeface="PMingLiU"/>
              <a:cs typeface="Times New Roman"/>
            </a:endParaRPr>
          </a:p>
          <a:p>
            <a:pPr marL="685800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srgbClr val="00B0F0"/>
                </a:solidFill>
                <a:ea typeface="PMingLiU"/>
                <a:cs typeface="Times New Roman"/>
              </a:rPr>
              <a:t>The man is good </a:t>
            </a:r>
          </a:p>
          <a:p>
            <a:pPr marL="685800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srgbClr val="00B0F0"/>
                </a:solidFill>
                <a:ea typeface="PMingLiU"/>
                <a:cs typeface="Times New Roman"/>
              </a:rPr>
              <a:t>The </a:t>
            </a:r>
            <a:r>
              <a:rPr lang="en-US" b="1" dirty="0">
                <a:solidFill>
                  <a:srgbClr val="00B0F0"/>
                </a:solidFill>
                <a:ea typeface="PMingLiU"/>
                <a:cs typeface="Times New Roman"/>
              </a:rPr>
              <a:t>man</a:t>
            </a:r>
            <a:r>
              <a:rPr lang="zh-TW" altLang="en-US" b="1" dirty="0">
                <a:solidFill>
                  <a:srgbClr val="00B0F0"/>
                </a:solidFill>
                <a:ea typeface="PMingLiU"/>
                <a:cs typeface="Times New Roman"/>
              </a:rPr>
              <a:t>（名詞）</a:t>
            </a:r>
            <a:r>
              <a:rPr lang="en-US" b="1" dirty="0">
                <a:solidFill>
                  <a:srgbClr val="00B0F0"/>
                </a:solidFill>
                <a:ea typeface="PMingLiU"/>
                <a:cs typeface="Times New Roman"/>
              </a:rPr>
              <a:t> is good</a:t>
            </a:r>
            <a:r>
              <a:rPr lang="zh-TW" altLang="en-US" b="1" dirty="0">
                <a:solidFill>
                  <a:srgbClr val="00B0F0"/>
                </a:solidFill>
                <a:ea typeface="PMingLiU"/>
                <a:cs typeface="Times New Roman"/>
              </a:rPr>
              <a:t>（形容詞</a:t>
            </a:r>
            <a:r>
              <a:rPr lang="zh-TW" altLang="en-US" b="1" dirty="0" smtClean="0">
                <a:solidFill>
                  <a:srgbClr val="00B0F0"/>
                </a:solidFill>
                <a:ea typeface="PMingLiU"/>
                <a:cs typeface="Times New Roman"/>
              </a:rPr>
              <a:t>）</a:t>
            </a:r>
            <a:endParaRPr lang="en-US" altLang="zh-TW" b="1" dirty="0" smtClean="0">
              <a:solidFill>
                <a:srgbClr val="00B0F0"/>
              </a:solidFill>
              <a:ea typeface="PMingLiU"/>
              <a:cs typeface="Times New Roman"/>
            </a:endParaRPr>
          </a:p>
          <a:p>
            <a:pPr marL="685800">
              <a:lnSpc>
                <a:spcPct val="115000"/>
              </a:lnSpc>
              <a:spcAft>
                <a:spcPts val="0"/>
              </a:spcAft>
            </a:pPr>
            <a:endParaRPr lang="en-US" b="1" dirty="0">
              <a:ea typeface="PMingLiU"/>
              <a:cs typeface="Times New Roman"/>
            </a:endParaRPr>
          </a:p>
          <a:p>
            <a:pPr marL="685800">
              <a:lnSpc>
                <a:spcPct val="115000"/>
              </a:lnSpc>
              <a:spcAft>
                <a:spcPts val="0"/>
              </a:spcAft>
            </a:pPr>
            <a:r>
              <a:rPr lang="en-US" altLang="zh-TW" b="1" dirty="0" smtClean="0">
                <a:ea typeface="PMingLiU"/>
                <a:cs typeface="Times New Roman"/>
              </a:rPr>
              <a:t>(</a:t>
            </a:r>
            <a:r>
              <a:rPr lang="en-US" b="1" dirty="0" smtClean="0">
                <a:ea typeface="PMingLiU"/>
                <a:cs typeface="Times New Roman"/>
              </a:rPr>
              <a:t>2</a:t>
            </a:r>
            <a:r>
              <a:rPr lang="en-US" altLang="zh-TW" b="1" dirty="0" smtClean="0">
                <a:ea typeface="PMingLiU"/>
                <a:cs typeface="Times New Roman"/>
              </a:rPr>
              <a:t>)</a:t>
            </a:r>
            <a:r>
              <a:rPr lang="zh-TW" altLang="en-US" b="1" dirty="0" smtClean="0">
                <a:ea typeface="PMingLiU"/>
                <a:cs typeface="Times New Roman"/>
              </a:rPr>
              <a:t> 形容詞在名詞之前 </a:t>
            </a:r>
            <a:r>
              <a:rPr lang="en-US" altLang="zh-TW" b="1" dirty="0" smtClean="0">
                <a:ea typeface="PMingLiU"/>
                <a:cs typeface="Times New Roman"/>
              </a:rPr>
              <a:t>(Attributive)</a:t>
            </a:r>
            <a:endParaRPr lang="en-US" b="1" dirty="0" smtClean="0">
              <a:ea typeface="PMingLiU"/>
              <a:cs typeface="Times New Roman"/>
            </a:endParaRPr>
          </a:p>
          <a:p>
            <a:pPr marL="685800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srgbClr val="00B0F0"/>
                </a:solidFill>
                <a:ea typeface="PMingLiU"/>
                <a:cs typeface="Times New Roman"/>
              </a:rPr>
              <a:t>The good man</a:t>
            </a:r>
            <a:endParaRPr lang="en-CA" b="1" dirty="0">
              <a:solidFill>
                <a:srgbClr val="00B0F0"/>
              </a:solidFill>
              <a:ea typeface="PMingLiU"/>
              <a:cs typeface="Times New Roman"/>
            </a:endParaRPr>
          </a:p>
          <a:p>
            <a:pPr marL="685800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00B0F0"/>
                </a:solidFill>
                <a:ea typeface="PMingLiU"/>
                <a:cs typeface="Times New Roman"/>
              </a:rPr>
              <a:t>The good</a:t>
            </a:r>
            <a:r>
              <a:rPr lang="zh-TW" altLang="en-US" b="1" dirty="0">
                <a:solidFill>
                  <a:srgbClr val="00B0F0"/>
                </a:solidFill>
                <a:ea typeface="PMingLiU"/>
                <a:cs typeface="Times New Roman"/>
              </a:rPr>
              <a:t>（形容詞）</a:t>
            </a:r>
            <a:r>
              <a:rPr lang="en-US" b="1" dirty="0">
                <a:solidFill>
                  <a:srgbClr val="00B0F0"/>
                </a:solidFill>
                <a:ea typeface="PMingLiU"/>
                <a:cs typeface="Times New Roman"/>
              </a:rPr>
              <a:t> man</a:t>
            </a:r>
            <a:r>
              <a:rPr lang="zh-TW" altLang="en-US" b="1" dirty="0">
                <a:solidFill>
                  <a:srgbClr val="00B0F0"/>
                </a:solidFill>
                <a:ea typeface="PMingLiU"/>
                <a:cs typeface="Times New Roman"/>
              </a:rPr>
              <a:t>（名詞） </a:t>
            </a:r>
            <a:endParaRPr lang="en-CA" b="1" dirty="0">
              <a:solidFill>
                <a:srgbClr val="00B0F0"/>
              </a:solidFill>
              <a:ea typeface="PMingLiU"/>
              <a:cs typeface="Times New Roman"/>
            </a:endParaRPr>
          </a:p>
          <a:p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99144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同樣地，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en-US" altLang="zh-TW" sz="3200" b="1" dirty="0" smtClean="0"/>
              <a:t>(1)</a:t>
            </a:r>
            <a:r>
              <a:rPr lang="zh-TW" altLang="en-US" sz="3200" b="1" dirty="0" smtClean="0"/>
              <a:t> 聖經（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名詞</a:t>
            </a:r>
            <a:r>
              <a:rPr lang="zh-TW" altLang="en-US" sz="3200" b="1" dirty="0" smtClean="0"/>
              <a:t>）都是　神所默示的（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形容詞</a:t>
            </a:r>
            <a:r>
              <a:rPr lang="zh-TW" altLang="en-US" sz="3200" b="1" dirty="0" smtClean="0"/>
              <a:t>）</a:t>
            </a:r>
          </a:p>
          <a:p>
            <a:endParaRPr lang="zh-TW" altLang="en-US" sz="3200" b="1" dirty="0" smtClean="0"/>
          </a:p>
          <a:p>
            <a:r>
              <a:rPr lang="en-US" altLang="zh-TW" sz="3200" b="1" dirty="0" smtClean="0"/>
              <a:t>(2)</a:t>
            </a:r>
            <a:r>
              <a:rPr lang="zh-TW" altLang="en-US" sz="3200" b="1" dirty="0" smtClean="0"/>
              <a:t> 凡　神所默示的（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形容詞</a:t>
            </a:r>
            <a:r>
              <a:rPr lang="zh-TW" altLang="en-US" sz="3200" b="1" dirty="0" smtClean="0"/>
              <a:t>）聖經（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名詞</a:t>
            </a:r>
            <a:r>
              <a:rPr lang="zh-TW" altLang="en-US" sz="3200" b="1" dirty="0" smtClean="0"/>
              <a:t>）</a:t>
            </a:r>
          </a:p>
          <a:p>
            <a:endParaRPr lang="en-CA" sz="3200" b="1" dirty="0"/>
          </a:p>
        </p:txBody>
      </p:sp>
    </p:spTree>
    <p:extLst>
      <p:ext uri="{BB962C8B-B14F-4D97-AF65-F5344CB8AC3E}">
        <p14:creationId xmlns:p14="http://schemas.microsoft.com/office/powerpoint/2010/main" val="112040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留意這句句字的構造：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zh-TW" altLang="en-US" sz="3200" b="1" dirty="0">
                <a:ea typeface="PMingLiU"/>
                <a:cs typeface="Times New Roman"/>
              </a:rPr>
              <a:t>聖經（名詞）</a:t>
            </a:r>
            <a:r>
              <a:rPr lang="en-CA" sz="3200" b="1" dirty="0">
                <a:ea typeface="PMingLiU"/>
                <a:cs typeface="Times New Roman"/>
              </a:rPr>
              <a:t>	</a:t>
            </a:r>
            <a:endParaRPr lang="en-CA" sz="3200" b="1" dirty="0" smtClean="0">
              <a:ea typeface="PMingLiU"/>
              <a:cs typeface="Times New Roman"/>
            </a:endParaRPr>
          </a:p>
          <a:p>
            <a:pPr marL="11430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altLang="zh-TW" sz="3200" b="1" dirty="0" smtClean="0">
                <a:ea typeface="PMingLiU"/>
                <a:cs typeface="Times New Roman"/>
              </a:rPr>
              <a:t>		</a:t>
            </a:r>
            <a:r>
              <a:rPr lang="zh-TW" altLang="en-US" sz="3200" b="1" dirty="0" smtClean="0">
                <a:solidFill>
                  <a:srgbClr val="FF0000"/>
                </a:solidFill>
                <a:ea typeface="PMingLiU"/>
                <a:cs typeface="Times New Roman"/>
              </a:rPr>
              <a:t>都</a:t>
            </a:r>
            <a:r>
              <a:rPr lang="zh-TW" altLang="en-US" sz="3200" b="1" dirty="0">
                <a:solidFill>
                  <a:srgbClr val="FF0000"/>
                </a:solidFill>
                <a:ea typeface="PMingLiU"/>
                <a:cs typeface="Times New Roman"/>
              </a:rPr>
              <a:t>是神所默示</a:t>
            </a:r>
            <a:r>
              <a:rPr lang="zh-TW" altLang="en-US" sz="3200" b="1" dirty="0" smtClean="0">
                <a:solidFill>
                  <a:srgbClr val="FF0000"/>
                </a:solidFill>
                <a:ea typeface="PMingLiU"/>
                <a:cs typeface="Times New Roman"/>
              </a:rPr>
              <a:t>的</a:t>
            </a:r>
            <a:r>
              <a:rPr lang="en-US" altLang="zh-TW" sz="3200" b="1" dirty="0" smtClean="0">
                <a:solidFill>
                  <a:srgbClr val="FF0000"/>
                </a:solidFill>
                <a:ea typeface="PMingLiU"/>
                <a:cs typeface="Times New Roman"/>
              </a:rPr>
              <a:t>	</a:t>
            </a:r>
            <a:r>
              <a:rPr lang="zh-TW" altLang="en-US" sz="3200" b="1" dirty="0" smtClean="0">
                <a:solidFill>
                  <a:srgbClr val="FF0000"/>
                </a:solidFill>
                <a:ea typeface="PMingLiU"/>
                <a:cs typeface="Times New Roman"/>
              </a:rPr>
              <a:t>（</a:t>
            </a:r>
            <a:r>
              <a:rPr lang="zh-TW" altLang="en-US" sz="3200" b="1" dirty="0">
                <a:solidFill>
                  <a:srgbClr val="FF0000"/>
                </a:solidFill>
                <a:ea typeface="PMingLiU"/>
                <a:cs typeface="Times New Roman"/>
              </a:rPr>
              <a:t>形容詞）</a:t>
            </a:r>
            <a:r>
              <a:rPr lang="zh-TW" altLang="en-US" sz="3200" b="1" dirty="0">
                <a:ea typeface="PMingLiU"/>
                <a:cs typeface="Times New Roman"/>
              </a:rPr>
              <a:t>　</a:t>
            </a:r>
            <a:endParaRPr lang="en-US" altLang="zh-TW" sz="3200" b="1" dirty="0" smtClean="0">
              <a:ea typeface="PMingLiU"/>
              <a:cs typeface="Times New Roman"/>
            </a:endParaRPr>
          </a:p>
          <a:p>
            <a:pPr marL="11430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altLang="zh-TW" sz="3200" b="1" dirty="0">
                <a:ea typeface="PMingLiU"/>
                <a:cs typeface="Times New Roman"/>
              </a:rPr>
              <a:t>	</a:t>
            </a:r>
            <a:r>
              <a:rPr lang="en-US" altLang="zh-TW" sz="3200" b="1" dirty="0" smtClean="0">
                <a:ea typeface="PMingLiU"/>
                <a:cs typeface="Times New Roman"/>
              </a:rPr>
              <a:t>	</a:t>
            </a:r>
            <a:r>
              <a:rPr lang="zh-TW" altLang="en-US" sz="3200" b="1" dirty="0">
                <a:ea typeface="PMingLiU"/>
                <a:cs typeface="Times New Roman"/>
              </a:rPr>
              <a:t>　</a:t>
            </a:r>
            <a:r>
              <a:rPr lang="zh-TW" altLang="en-US" sz="3200" b="1" dirty="0" smtClean="0">
                <a:ea typeface="PMingLiU"/>
                <a:cs typeface="Times New Roman"/>
              </a:rPr>
              <a:t>   </a:t>
            </a:r>
            <a:r>
              <a:rPr lang="zh-TW" altLang="en-US" sz="3200" b="1" dirty="0" smtClean="0">
                <a:solidFill>
                  <a:srgbClr val="FF0000"/>
                </a:solidFill>
                <a:ea typeface="PMingLiU"/>
                <a:cs typeface="Times New Roman"/>
              </a:rPr>
              <a:t>及</a:t>
            </a:r>
            <a:r>
              <a:rPr lang="en-CA" sz="3200" b="1" dirty="0">
                <a:ea typeface="PMingLiU"/>
                <a:cs typeface="Times New Roman"/>
              </a:rPr>
              <a:t>	</a:t>
            </a:r>
            <a:endParaRPr lang="en-CA" sz="3200" b="1" dirty="0" smtClean="0">
              <a:ea typeface="PMingLiU"/>
              <a:cs typeface="Times New Roman"/>
            </a:endParaRPr>
          </a:p>
          <a:p>
            <a:pPr marL="11430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3200" b="1" dirty="0">
                <a:ea typeface="PMingLiU"/>
                <a:cs typeface="Times New Roman"/>
              </a:rPr>
              <a:t>	</a:t>
            </a:r>
            <a:r>
              <a:rPr lang="en-US" sz="3200" b="1" dirty="0" smtClean="0">
                <a:ea typeface="PMingLiU"/>
                <a:cs typeface="Times New Roman"/>
              </a:rPr>
              <a:t>	</a:t>
            </a:r>
            <a:r>
              <a:rPr lang="zh-TW" altLang="en-US" sz="3200" b="1" dirty="0" smtClean="0">
                <a:ea typeface="PMingLiU"/>
                <a:cs typeface="Times New Roman"/>
              </a:rPr>
              <a:t>    </a:t>
            </a:r>
            <a:r>
              <a:rPr lang="en-US" altLang="zh-TW" b="1" dirty="0" smtClean="0">
                <a:ea typeface="PMingLiU"/>
                <a:cs typeface="Times New Roman"/>
              </a:rPr>
              <a:t>(</a:t>
            </a:r>
            <a:r>
              <a:rPr lang="zh-TW" altLang="en-US" b="1" dirty="0" smtClean="0">
                <a:ea typeface="PMingLiU"/>
                <a:cs typeface="Times New Roman"/>
              </a:rPr>
              <a:t>於教訓、督責、使人歸正、教導人學義</a:t>
            </a:r>
            <a:r>
              <a:rPr lang="en-US" altLang="zh-TW" b="1" dirty="0" smtClean="0">
                <a:ea typeface="PMingLiU"/>
                <a:cs typeface="Times New Roman"/>
              </a:rPr>
              <a:t>)</a:t>
            </a:r>
            <a:endParaRPr lang="en-CA" b="1" dirty="0" smtClean="0">
              <a:ea typeface="PMingLiU"/>
              <a:cs typeface="Times New Roman"/>
            </a:endParaRPr>
          </a:p>
          <a:p>
            <a:pPr marL="11430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CA" altLang="zh-TW" sz="3200" b="1" dirty="0">
                <a:ea typeface="PMingLiU"/>
                <a:cs typeface="Times New Roman"/>
              </a:rPr>
              <a:t>	</a:t>
            </a:r>
            <a:r>
              <a:rPr lang="en-CA" altLang="zh-TW" sz="3200" b="1" dirty="0" smtClean="0">
                <a:ea typeface="PMingLiU"/>
                <a:cs typeface="Times New Roman"/>
              </a:rPr>
              <a:t>	</a:t>
            </a:r>
            <a:r>
              <a:rPr lang="zh-TW" altLang="en-US" sz="3200" b="1" dirty="0" smtClean="0">
                <a:solidFill>
                  <a:srgbClr val="FF0000"/>
                </a:solidFill>
                <a:ea typeface="PMingLiU"/>
                <a:cs typeface="Times New Roman"/>
              </a:rPr>
              <a:t>有</a:t>
            </a:r>
            <a:r>
              <a:rPr lang="zh-TW" altLang="en-US" sz="3200" b="1" dirty="0">
                <a:solidFill>
                  <a:srgbClr val="FF0000"/>
                </a:solidFill>
                <a:ea typeface="PMingLiU"/>
                <a:cs typeface="Times New Roman"/>
              </a:rPr>
              <a:t>益</a:t>
            </a:r>
            <a:r>
              <a:rPr lang="zh-TW" altLang="en-US" sz="3200" b="1" dirty="0" smtClean="0">
                <a:solidFill>
                  <a:srgbClr val="FF0000"/>
                </a:solidFill>
                <a:ea typeface="PMingLiU"/>
                <a:cs typeface="Times New Roman"/>
              </a:rPr>
              <a:t>的</a:t>
            </a:r>
            <a:r>
              <a:rPr lang="en-US" altLang="zh-TW" sz="3200" b="1" dirty="0" smtClean="0">
                <a:solidFill>
                  <a:srgbClr val="FF0000"/>
                </a:solidFill>
                <a:ea typeface="PMingLiU"/>
                <a:cs typeface="Times New Roman"/>
              </a:rPr>
              <a:t>			</a:t>
            </a:r>
            <a:r>
              <a:rPr lang="zh-TW" altLang="en-US" sz="3200" b="1" dirty="0" smtClean="0">
                <a:solidFill>
                  <a:srgbClr val="FF0000"/>
                </a:solidFill>
                <a:ea typeface="PMingLiU"/>
                <a:cs typeface="Times New Roman"/>
              </a:rPr>
              <a:t>（</a:t>
            </a:r>
            <a:r>
              <a:rPr lang="zh-TW" altLang="en-US" sz="3200" b="1" dirty="0">
                <a:solidFill>
                  <a:srgbClr val="FF0000"/>
                </a:solidFill>
                <a:ea typeface="PMingLiU"/>
                <a:cs typeface="Times New Roman"/>
              </a:rPr>
              <a:t>形容詞）</a:t>
            </a:r>
            <a:endParaRPr lang="en-CA" sz="3200" b="1" dirty="0">
              <a:solidFill>
                <a:srgbClr val="FF0000"/>
              </a:solidFill>
              <a:ea typeface="PMingLiU"/>
              <a:cs typeface="Times New Roman"/>
            </a:endParaRPr>
          </a:p>
          <a:p>
            <a:endParaRPr lang="en-CA" sz="3200" b="1" dirty="0"/>
          </a:p>
        </p:txBody>
      </p:sp>
    </p:spTree>
    <p:extLst>
      <p:ext uri="{BB962C8B-B14F-4D97-AF65-F5344CB8AC3E}">
        <p14:creationId xmlns:p14="http://schemas.microsoft.com/office/powerpoint/2010/main" val="25915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若作細字翻譯。。。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/>
              <a:t>凡　神所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默示的</a:t>
            </a:r>
            <a:r>
              <a:rPr lang="zh-TW" altLang="en-US" sz="3200" b="1" dirty="0" smtClean="0"/>
              <a:t>聖</a:t>
            </a:r>
            <a:r>
              <a:rPr lang="zh-TW" altLang="en-US" sz="3200" b="1" dirty="0" smtClean="0"/>
              <a:t>經（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形容詞</a:t>
            </a:r>
            <a:r>
              <a:rPr lang="zh-TW" altLang="en-US" sz="3200" b="1" dirty="0" smtClean="0"/>
              <a:t>先於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名詞</a:t>
            </a:r>
            <a:r>
              <a:rPr lang="zh-TW" altLang="en-US" sz="3200" b="1" dirty="0" smtClean="0"/>
              <a:t>）</a:t>
            </a:r>
            <a:endParaRPr lang="en-US" altLang="zh-TW" sz="3200" b="1" dirty="0" smtClean="0"/>
          </a:p>
          <a:p>
            <a:pPr marL="0" indent="0">
              <a:buNone/>
            </a:pPr>
            <a:r>
              <a:rPr lang="en-US" altLang="zh-TW" sz="3200" b="1" dirty="0"/>
              <a:t>	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及</a:t>
            </a:r>
            <a:r>
              <a:rPr lang="zh-TW" altLang="en-US" sz="3200" b="1" dirty="0" smtClean="0"/>
              <a:t>　</a:t>
            </a:r>
            <a:endParaRPr lang="en-US" altLang="zh-TW" sz="3200" b="1" dirty="0" smtClean="0"/>
          </a:p>
          <a:p>
            <a:pPr marL="0" indent="0">
              <a:buNone/>
            </a:pPr>
            <a:r>
              <a:rPr lang="zh-TW" altLang="en-US" sz="3200" b="1" dirty="0"/>
              <a:t>　</a:t>
            </a:r>
            <a:r>
              <a:rPr lang="en-US" altLang="zh-TW" sz="3200" b="1" dirty="0" smtClean="0"/>
              <a:t>		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有益的</a:t>
            </a:r>
            <a:r>
              <a:rPr lang="zh-TW" altLang="en-US" sz="3200" b="1" dirty="0" smtClean="0"/>
              <a:t>。</a:t>
            </a:r>
            <a:r>
              <a:rPr lang="en-US" altLang="zh-TW" sz="3200" b="1" dirty="0" smtClean="0"/>
              <a:t>	</a:t>
            </a:r>
            <a:r>
              <a:rPr lang="zh-TW" altLang="en-US" sz="3200" b="1" dirty="0" smtClean="0"/>
              <a:t>（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名詞</a:t>
            </a:r>
            <a:r>
              <a:rPr lang="zh-TW" altLang="en-US" sz="3200" b="1" dirty="0" smtClean="0"/>
              <a:t>先於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形容詞</a:t>
            </a:r>
            <a:r>
              <a:rPr lang="zh-TW" altLang="en-US" sz="3200" b="1" dirty="0" smtClean="0"/>
              <a:t>）</a:t>
            </a:r>
            <a:endParaRPr lang="en-US" altLang="zh-TW" sz="3200" b="1" dirty="0" smtClean="0"/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 smtClean="0"/>
              <a:t>	</a:t>
            </a:r>
            <a:r>
              <a:rPr lang="zh-TW" altLang="en-US" sz="3200" b="1" dirty="0" smtClean="0"/>
              <a:t>因此，細字的翻譯近乎不可能。</a:t>
            </a:r>
            <a:endParaRPr lang="en-US" altLang="zh-TW" sz="3200" b="1" dirty="0" smtClean="0"/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 smtClean="0"/>
              <a:t>	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結論：聖經都是　神所默示的。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                  </a:t>
            </a:r>
            <a:endParaRPr lang="en-CA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15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其他譯本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dirty="0"/>
              <a:t>聖經都</a:t>
            </a:r>
            <a:r>
              <a:rPr lang="zh-TW" altLang="en-US" sz="3200" dirty="0" smtClean="0"/>
              <a:t>是</a:t>
            </a:r>
            <a:r>
              <a:rPr lang="zh-TW" altLang="en-US" sz="3200" dirty="0"/>
              <a:t>　</a:t>
            </a:r>
            <a:r>
              <a:rPr lang="zh-TW" altLang="en-US" sz="3200" dirty="0" smtClean="0"/>
              <a:t>神所</a:t>
            </a:r>
            <a:r>
              <a:rPr lang="zh-TW" altLang="en-US" sz="3200" dirty="0"/>
              <a:t>默示</a:t>
            </a:r>
            <a:r>
              <a:rPr lang="zh-TW" altLang="en-US" sz="3200" dirty="0" smtClean="0"/>
              <a:t>的（和合本修訂本）</a:t>
            </a:r>
            <a:endParaRPr lang="en-US" altLang="zh-TW" sz="3200" dirty="0" smtClean="0"/>
          </a:p>
          <a:p>
            <a:endParaRPr lang="en-US" altLang="zh-TW" sz="3200" dirty="0"/>
          </a:p>
          <a:p>
            <a:r>
              <a:rPr lang="zh-TW" altLang="en-US" sz="3200" dirty="0" smtClean="0"/>
              <a:t>聖</a:t>
            </a:r>
            <a:r>
              <a:rPr lang="zh-TW" altLang="en-US" sz="3200" dirty="0"/>
              <a:t>經全</a:t>
            </a:r>
            <a:r>
              <a:rPr lang="zh-TW" altLang="en-US" sz="3200" dirty="0" smtClean="0"/>
              <a:t>都是　神</a:t>
            </a:r>
            <a:r>
              <a:rPr lang="zh-TW" altLang="en-US" sz="3200" dirty="0"/>
              <a:t>所默示</a:t>
            </a:r>
            <a:r>
              <a:rPr lang="zh-TW" altLang="en-US" sz="3200" dirty="0" smtClean="0"/>
              <a:t>的（新漢語聖經）</a:t>
            </a:r>
            <a:endParaRPr lang="en-US" altLang="zh-TW" sz="3200" dirty="0" smtClean="0"/>
          </a:p>
          <a:p>
            <a:endParaRPr lang="en-US" sz="3200" dirty="0"/>
          </a:p>
          <a:p>
            <a:r>
              <a:rPr lang="zh-TW" altLang="en-US" sz="3200" dirty="0"/>
              <a:t>全部聖經都是　神所默示</a:t>
            </a:r>
            <a:r>
              <a:rPr lang="zh-TW" altLang="en-US" sz="3200" dirty="0" smtClean="0"/>
              <a:t>的（新譯本）</a:t>
            </a:r>
            <a:endParaRPr lang="en-US" altLang="zh-TW" sz="3200" dirty="0" smtClean="0"/>
          </a:p>
          <a:p>
            <a:endParaRPr lang="en-US" altLang="zh-TW" sz="3200" dirty="0"/>
          </a:p>
          <a:p>
            <a:r>
              <a:rPr lang="en-US" sz="3200" dirty="0"/>
              <a:t>All Scripture is God-breathed and is useful for </a:t>
            </a:r>
            <a:r>
              <a:rPr lang="en-US" sz="3200" dirty="0" smtClean="0"/>
              <a:t>teaching. . .  (NIV)</a:t>
            </a:r>
            <a:endParaRPr lang="en-US" altLang="zh-TW" sz="3200" dirty="0" smtClean="0"/>
          </a:p>
          <a:p>
            <a:endParaRPr lang="en-US" sz="3200" dirty="0"/>
          </a:p>
          <a:p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351545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</TotalTime>
  <Words>242</Words>
  <Application>Microsoft Office PowerPoint</Application>
  <PresentationFormat>On-screen Show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Adjacency</vt:lpstr>
      <vt:lpstr>時代巨輪下對聖經的挑戰</vt:lpstr>
      <vt:lpstr>現今聖經權威面對的挑戰</vt:lpstr>
      <vt:lpstr>提摩太後書3:16-17</vt:lpstr>
      <vt:lpstr>1. 聖經的本質</vt:lpstr>
      <vt:lpstr>關鍵：形容詞與名詞的關係</vt:lpstr>
      <vt:lpstr>同樣地，</vt:lpstr>
      <vt:lpstr>留意這句句字的構造：</vt:lpstr>
      <vt:lpstr>若作細字翻譯。。。</vt:lpstr>
      <vt:lpstr>其他譯本</vt:lpstr>
      <vt:lpstr>2. 聖經的功用</vt:lpstr>
      <vt:lpstr>交义式平衡</vt:lpstr>
      <vt:lpstr>3. 聖經的目的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時代巨輪下對聖經的挑戰</dc:title>
  <dc:creator>Man Chee</dc:creator>
  <cp:lastModifiedBy>Man Chee</cp:lastModifiedBy>
  <cp:revision>2</cp:revision>
  <dcterms:created xsi:type="dcterms:W3CDTF">2014-03-14T03:09:13Z</dcterms:created>
  <dcterms:modified xsi:type="dcterms:W3CDTF">2014-03-14T03:29:41Z</dcterms:modified>
</cp:coreProperties>
</file>